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2.xml" ContentType="application/vnd.openxmlformats-officedocument.presentationml.comments+xml"/>
  <Override PartName="/ppt/notesSlides/notesSlide7.xml" ContentType="application/vnd.openxmlformats-officedocument.presentationml.notesSlide+xml"/>
  <Override PartName="/ppt/comments/comment3.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4.xml" ContentType="application/vnd.openxmlformats-officedocument.presentationml.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3"/>
  </p:notesMasterIdLst>
  <p:sldIdLst>
    <p:sldId id="341" r:id="rId5"/>
    <p:sldId id="256" r:id="rId6"/>
    <p:sldId id="295" r:id="rId7"/>
    <p:sldId id="296" r:id="rId8"/>
    <p:sldId id="300" r:id="rId9"/>
    <p:sldId id="288" r:id="rId10"/>
    <p:sldId id="338" r:id="rId11"/>
    <p:sldId id="339" r:id="rId12"/>
    <p:sldId id="286" r:id="rId13"/>
    <p:sldId id="302" r:id="rId14"/>
    <p:sldId id="318" r:id="rId15"/>
    <p:sldId id="319" r:id="rId16"/>
    <p:sldId id="287" r:id="rId17"/>
    <p:sldId id="310" r:id="rId18"/>
    <p:sldId id="304" r:id="rId19"/>
    <p:sldId id="313" r:id="rId20"/>
    <p:sldId id="320" r:id="rId21"/>
    <p:sldId id="322" r:id="rId22"/>
    <p:sldId id="316" r:id="rId23"/>
    <p:sldId id="335" r:id="rId24"/>
    <p:sldId id="317" r:id="rId25"/>
    <p:sldId id="327" r:id="rId26"/>
    <p:sldId id="337" r:id="rId27"/>
    <p:sldId id="336" r:id="rId28"/>
    <p:sldId id="290" r:id="rId29"/>
    <p:sldId id="291" r:id="rId30"/>
    <p:sldId id="260" r:id="rId31"/>
    <p:sldId id="328" r:id="rId32"/>
    <p:sldId id="329" r:id="rId33"/>
    <p:sldId id="293" r:id="rId34"/>
    <p:sldId id="330" r:id="rId35"/>
    <p:sldId id="333" r:id="rId36"/>
    <p:sldId id="334" r:id="rId37"/>
    <p:sldId id="332" r:id="rId38"/>
    <p:sldId id="342" r:id="rId39"/>
    <p:sldId id="343" r:id="rId40"/>
    <p:sldId id="345" r:id="rId41"/>
    <p:sldId id="346" r:id="rId42"/>
    <p:sldId id="347" r:id="rId43"/>
    <p:sldId id="348" r:id="rId44"/>
    <p:sldId id="353" r:id="rId45"/>
    <p:sldId id="352" r:id="rId46"/>
    <p:sldId id="344" r:id="rId47"/>
    <p:sldId id="354" r:id="rId48"/>
    <p:sldId id="356" r:id="rId49"/>
    <p:sldId id="349" r:id="rId50"/>
    <p:sldId id="351" r:id="rId51"/>
    <p:sldId id="350" r:id="rId52"/>
  </p:sldIdLst>
  <p:sldSz cx="12192000" cy="6858000"/>
  <p:notesSz cx="6858000" cy="9144000"/>
  <p:defaultTextStyle>
    <a:defPPr>
      <a:defRPr lang="c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gsolis@ub.edu" initials="j" lastIdx="9" clrIdx="0">
    <p:extLst>
      <p:ext uri="{19B8F6BF-5375-455C-9EA6-DF929625EA0E}">
        <p15:presenceInfo xmlns:p15="http://schemas.microsoft.com/office/powerpoint/2012/main" userId="S-1-5-21-1078828642-527737432-148553927-1009" providerId="AD"/>
      </p:ext>
    </p:extLst>
  </p:cmAuthor>
  <p:cmAuthor id="2" name="Teresa Afonso Neto Militao" initials="TANM" lastIdx="9" clrIdx="1">
    <p:extLst>
      <p:ext uri="{19B8F6BF-5375-455C-9EA6-DF929625EA0E}">
        <p15:presenceInfo xmlns:p15="http://schemas.microsoft.com/office/powerpoint/2012/main" userId="Teresa Afonso Neto Milita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7C95"/>
    <a:srgbClr val="00FFFF"/>
    <a:srgbClr val="FFFFFF"/>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588" autoAdjust="0"/>
    <p:restoredTop sz="90760" autoAdjust="0"/>
  </p:normalViewPr>
  <p:slideViewPr>
    <p:cSldViewPr snapToGrid="0">
      <p:cViewPr varScale="1">
        <p:scale>
          <a:sx n="96" d="100"/>
          <a:sy n="96" d="100"/>
        </p:scale>
        <p:origin x="62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8-18T17:09:51.454" idx="2">
    <p:pos x="1138" y="550"/>
    <p:text>As I also did in the intro of your article, I would start with a sliede illustrating "Inferring animal behaviour on the move  is crucial to understand relationships between species and their environmentsor potential human-wildlife conflicts" accompanied with nice pictures</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2-08-19T21:26:07.270" idx="7">
    <p:pos x="6986" y="1648"/>
    <p:text>I would first show only tje cross-validation methods and then the rest of the text below</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2-08-19T21:26:07.270" idx="9">
    <p:pos x="6986" y="1648"/>
    <p:text>I would first show only tje cross-validation methods and then the rest of the text below</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2-08-18T17:25:16.238" idx="5">
    <p:pos x="1162" y="2522"/>
    <p:text>the arrows may help to understand the slide</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ontenidor de capçaler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a-ES"/>
          </a:p>
        </p:txBody>
      </p:sp>
      <p:sp>
        <p:nvSpPr>
          <p:cNvPr id="3" name="Contenidor de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9AAC6E-8D8A-4EB2-BDE4-4889D5BEED68}" type="datetimeFigureOut">
              <a:rPr lang="ca-ES" smtClean="0"/>
              <a:t>30/6/2025</a:t>
            </a:fld>
            <a:endParaRPr lang="ca-ES"/>
          </a:p>
        </p:txBody>
      </p:sp>
      <p:sp>
        <p:nvSpPr>
          <p:cNvPr id="4" name="Contenidor d'imatge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ca-ES"/>
          </a:p>
        </p:txBody>
      </p:sp>
      <p:sp>
        <p:nvSpPr>
          <p:cNvPr id="5" name="Contenidor de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ca-ES"/>
              <a:t>Editeu els estils de text del patró</a:t>
            </a:r>
          </a:p>
          <a:p>
            <a:pPr lvl="1"/>
            <a:r>
              <a:rPr lang="ca-ES"/>
              <a:t>Segon nivell</a:t>
            </a:r>
          </a:p>
          <a:p>
            <a:pPr lvl="2"/>
            <a:r>
              <a:rPr lang="ca-ES"/>
              <a:t>Tercer nivell</a:t>
            </a:r>
          </a:p>
          <a:p>
            <a:pPr lvl="3"/>
            <a:r>
              <a:rPr lang="ca-ES"/>
              <a:t>Quart nivell</a:t>
            </a:r>
          </a:p>
          <a:p>
            <a:pPr lvl="4"/>
            <a:r>
              <a:rPr lang="ca-ES"/>
              <a:t>Cinquè nivell</a:t>
            </a:r>
          </a:p>
        </p:txBody>
      </p:sp>
      <p:sp>
        <p:nvSpPr>
          <p:cNvPr id="6" name="Contenidor de peu de pà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ca-ES"/>
          </a:p>
        </p:txBody>
      </p:sp>
      <p:sp>
        <p:nvSpPr>
          <p:cNvPr id="7" name="Conteni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99DE8B-C7E5-4347-A327-F8CD6E3E5D35}" type="slidenum">
              <a:rPr lang="ca-ES" smtClean="0"/>
              <a:t>‹#›</a:t>
            </a:fld>
            <a:endParaRPr lang="ca-ES"/>
          </a:p>
        </p:txBody>
      </p:sp>
    </p:spTree>
    <p:extLst>
      <p:ext uri="{BB962C8B-B14F-4D97-AF65-F5344CB8AC3E}">
        <p14:creationId xmlns:p14="http://schemas.microsoft.com/office/powerpoint/2010/main" val="1762933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C99DE8B-C7E5-4347-A327-F8CD6E3E5D35}" type="slidenum">
              <a:rPr lang="ca-ES" smtClean="0"/>
              <a:t>2</a:t>
            </a:fld>
            <a:endParaRPr lang="ca-ES"/>
          </a:p>
        </p:txBody>
      </p:sp>
    </p:spTree>
    <p:extLst>
      <p:ext uri="{BB962C8B-B14F-4D97-AF65-F5344CB8AC3E}">
        <p14:creationId xmlns:p14="http://schemas.microsoft.com/office/powerpoint/2010/main" val="837867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idor d'imatge de diapositiva 1"/>
          <p:cNvSpPr>
            <a:spLocks noGrp="1" noRot="1" noChangeAspect="1"/>
          </p:cNvSpPr>
          <p:nvPr>
            <p:ph type="sldImg"/>
          </p:nvPr>
        </p:nvSpPr>
        <p:spPr/>
      </p:sp>
      <p:sp>
        <p:nvSpPr>
          <p:cNvPr id="3" name="Contenidor de notes 2"/>
          <p:cNvSpPr>
            <a:spLocks noGrp="1"/>
          </p:cNvSpPr>
          <p:nvPr>
            <p:ph type="body" idx="1"/>
          </p:nvPr>
        </p:nvSpPr>
        <p:spPr/>
        <p:txBody>
          <a:bodyPr/>
          <a:lstStyle/>
          <a:p>
            <a:r>
              <a:rPr lang="ca-ES"/>
              <a:t>Becasue of this, when auxiliary data are present, they often only comprise a small subset of the complete GPS dataset</a:t>
            </a:r>
          </a:p>
        </p:txBody>
      </p:sp>
      <p:sp>
        <p:nvSpPr>
          <p:cNvPr id="4" name="Contenidor de número de diapositiva 3"/>
          <p:cNvSpPr>
            <a:spLocks noGrp="1"/>
          </p:cNvSpPr>
          <p:nvPr>
            <p:ph type="sldNum" sz="quarter" idx="5"/>
          </p:nvPr>
        </p:nvSpPr>
        <p:spPr/>
        <p:txBody>
          <a:bodyPr/>
          <a:lstStyle/>
          <a:p>
            <a:fld id="{BC99DE8B-C7E5-4347-A327-F8CD6E3E5D35}" type="slidenum">
              <a:rPr lang="ca-ES" smtClean="0"/>
              <a:t>11</a:t>
            </a:fld>
            <a:endParaRPr lang="ca-ES"/>
          </a:p>
        </p:txBody>
      </p:sp>
    </p:spTree>
    <p:extLst>
      <p:ext uri="{BB962C8B-B14F-4D97-AF65-F5344CB8AC3E}">
        <p14:creationId xmlns:p14="http://schemas.microsoft.com/office/powerpoint/2010/main" val="3895568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idor d'imatge de diapositiva 1"/>
          <p:cNvSpPr>
            <a:spLocks noGrp="1" noRot="1" noChangeAspect="1"/>
          </p:cNvSpPr>
          <p:nvPr>
            <p:ph type="sldImg"/>
          </p:nvPr>
        </p:nvSpPr>
        <p:spPr/>
      </p:sp>
      <p:sp>
        <p:nvSpPr>
          <p:cNvPr id="3" name="Contenidor de notes 2"/>
          <p:cNvSpPr>
            <a:spLocks noGrp="1"/>
          </p:cNvSpPr>
          <p:nvPr>
            <p:ph type="body" idx="1"/>
          </p:nvPr>
        </p:nvSpPr>
        <p:spPr/>
        <p:txBody>
          <a:bodyPr/>
          <a:lstStyle/>
          <a:p>
            <a:r>
              <a:rPr lang="ca-ES"/>
              <a:t>Here we explore whether these small subsets of auxiliary data can be used to imrpove model classification in hidden markov models</a:t>
            </a:r>
          </a:p>
        </p:txBody>
      </p:sp>
      <p:sp>
        <p:nvSpPr>
          <p:cNvPr id="4" name="Contenidor de número de diapositiva 3"/>
          <p:cNvSpPr>
            <a:spLocks noGrp="1"/>
          </p:cNvSpPr>
          <p:nvPr>
            <p:ph type="sldNum" sz="quarter" idx="5"/>
          </p:nvPr>
        </p:nvSpPr>
        <p:spPr/>
        <p:txBody>
          <a:bodyPr/>
          <a:lstStyle/>
          <a:p>
            <a:fld id="{BC99DE8B-C7E5-4347-A327-F8CD6E3E5D35}" type="slidenum">
              <a:rPr lang="ca-ES" smtClean="0"/>
              <a:t>12</a:t>
            </a:fld>
            <a:endParaRPr lang="ca-ES"/>
          </a:p>
        </p:txBody>
      </p:sp>
    </p:spTree>
    <p:extLst>
      <p:ext uri="{BB962C8B-B14F-4D97-AF65-F5344CB8AC3E}">
        <p14:creationId xmlns:p14="http://schemas.microsoft.com/office/powerpoint/2010/main" val="4294494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idor d'imatge de diapositiva 1"/>
          <p:cNvSpPr>
            <a:spLocks noGrp="1" noRot="1" noChangeAspect="1"/>
          </p:cNvSpPr>
          <p:nvPr>
            <p:ph type="sldImg"/>
          </p:nvPr>
        </p:nvSpPr>
        <p:spPr/>
      </p:sp>
      <p:sp>
        <p:nvSpPr>
          <p:cNvPr id="3" name="Contenidor de notes 2"/>
          <p:cNvSpPr>
            <a:spLocks noGrp="1"/>
          </p:cNvSpPr>
          <p:nvPr>
            <p:ph type="body" idx="1"/>
          </p:nvPr>
        </p:nvSpPr>
        <p:spPr/>
        <p:txBody>
          <a:bodyPr/>
          <a:lstStyle/>
          <a:p>
            <a:r>
              <a:rPr lang="ca-ES"/>
              <a:t>Specifically, we will assess whether semi supervisin HMM models can increase the overall model accruacy. if so, is the increase equal between the main behavioural modes of resting, foraging and travelling. and finally, is it possible to reach behavioural inferance levels equal to those of commuting trips with clear Area restricted search areas. </a:t>
            </a:r>
          </a:p>
        </p:txBody>
      </p:sp>
      <p:sp>
        <p:nvSpPr>
          <p:cNvPr id="4" name="Contenidor de número de diapositiva 3"/>
          <p:cNvSpPr>
            <a:spLocks noGrp="1"/>
          </p:cNvSpPr>
          <p:nvPr>
            <p:ph type="sldNum" sz="quarter" idx="5"/>
          </p:nvPr>
        </p:nvSpPr>
        <p:spPr/>
        <p:txBody>
          <a:bodyPr/>
          <a:lstStyle/>
          <a:p>
            <a:fld id="{BC99DE8B-C7E5-4347-A327-F8CD6E3E5D35}" type="slidenum">
              <a:rPr lang="ca-ES" smtClean="0"/>
              <a:t>13</a:t>
            </a:fld>
            <a:endParaRPr lang="ca-ES"/>
          </a:p>
        </p:txBody>
      </p:sp>
    </p:spTree>
    <p:extLst>
      <p:ext uri="{BB962C8B-B14F-4D97-AF65-F5344CB8AC3E}">
        <p14:creationId xmlns:p14="http://schemas.microsoft.com/office/powerpoint/2010/main" val="1749119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idor d'imatge de diapositiva 1"/>
          <p:cNvSpPr>
            <a:spLocks noGrp="1" noRot="1" noChangeAspect="1"/>
          </p:cNvSpPr>
          <p:nvPr>
            <p:ph type="sldImg"/>
          </p:nvPr>
        </p:nvSpPr>
        <p:spPr/>
      </p:sp>
      <p:sp>
        <p:nvSpPr>
          <p:cNvPr id="3" name="Contenidor de notes 2"/>
          <p:cNvSpPr>
            <a:spLocks noGrp="1"/>
          </p:cNvSpPr>
          <p:nvPr>
            <p:ph type="body" idx="1"/>
          </p:nvPr>
        </p:nvSpPr>
        <p:spPr/>
        <p:txBody>
          <a:bodyPr/>
          <a:lstStyle/>
          <a:p>
            <a:r>
              <a:rPr lang="ca-ES"/>
              <a:t>To do this, we worked with a large GPS tracking data set of red billed tropicbirds breeding in Cabo Verde. As their name suggests, red-billed tropicbirds are tropical species which use large,  looping trips to forage in relatively homegenous environaments. </a:t>
            </a:r>
          </a:p>
        </p:txBody>
      </p:sp>
      <p:sp>
        <p:nvSpPr>
          <p:cNvPr id="4" name="Contenidor de número de diapositiva 3"/>
          <p:cNvSpPr>
            <a:spLocks noGrp="1"/>
          </p:cNvSpPr>
          <p:nvPr>
            <p:ph type="sldNum" sz="quarter" idx="5"/>
          </p:nvPr>
        </p:nvSpPr>
        <p:spPr/>
        <p:txBody>
          <a:bodyPr/>
          <a:lstStyle/>
          <a:p>
            <a:fld id="{BC99DE8B-C7E5-4347-A327-F8CD6E3E5D35}" type="slidenum">
              <a:rPr lang="ca-ES" smtClean="0"/>
              <a:t>14</a:t>
            </a:fld>
            <a:endParaRPr lang="ca-ES"/>
          </a:p>
        </p:txBody>
      </p:sp>
    </p:spTree>
    <p:extLst>
      <p:ext uri="{BB962C8B-B14F-4D97-AF65-F5344CB8AC3E}">
        <p14:creationId xmlns:p14="http://schemas.microsoft.com/office/powerpoint/2010/main" val="2426418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idor d'imatge de diapositiva 1"/>
          <p:cNvSpPr>
            <a:spLocks noGrp="1" noRot="1" noChangeAspect="1"/>
          </p:cNvSpPr>
          <p:nvPr>
            <p:ph type="sldImg"/>
          </p:nvPr>
        </p:nvSpPr>
        <p:spPr/>
      </p:sp>
      <p:sp>
        <p:nvSpPr>
          <p:cNvPr id="3" name="Contenidor de notes 2"/>
          <p:cNvSpPr>
            <a:spLocks noGrp="1"/>
          </p:cNvSpPr>
          <p:nvPr>
            <p:ph type="body" idx="1"/>
          </p:nvPr>
        </p:nvSpPr>
        <p:spPr/>
        <p:txBody>
          <a:bodyPr/>
          <a:lstStyle/>
          <a:p>
            <a:r>
              <a:rPr lang="ca-ES"/>
              <a:t>To semi-supervise this data set, we first matched our auxiliary dataset to each 5-min fix of the gps. </a:t>
            </a:r>
          </a:p>
        </p:txBody>
      </p:sp>
      <p:sp>
        <p:nvSpPr>
          <p:cNvPr id="4" name="Contenidor de número de diapositiva 3"/>
          <p:cNvSpPr>
            <a:spLocks noGrp="1"/>
          </p:cNvSpPr>
          <p:nvPr>
            <p:ph type="sldNum" sz="quarter" idx="5"/>
          </p:nvPr>
        </p:nvSpPr>
        <p:spPr/>
        <p:txBody>
          <a:bodyPr/>
          <a:lstStyle/>
          <a:p>
            <a:fld id="{BC99DE8B-C7E5-4347-A327-F8CD6E3E5D35}" type="slidenum">
              <a:rPr lang="ca-ES" smtClean="0"/>
              <a:t>15</a:t>
            </a:fld>
            <a:endParaRPr lang="ca-ES"/>
          </a:p>
        </p:txBody>
      </p:sp>
    </p:spTree>
    <p:extLst>
      <p:ext uri="{BB962C8B-B14F-4D97-AF65-F5344CB8AC3E}">
        <p14:creationId xmlns:p14="http://schemas.microsoft.com/office/powerpoint/2010/main" val="4390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idor d'imatge de diapositiva 1"/>
          <p:cNvSpPr>
            <a:spLocks noGrp="1" noRot="1" noChangeAspect="1"/>
          </p:cNvSpPr>
          <p:nvPr>
            <p:ph type="sldImg"/>
          </p:nvPr>
        </p:nvSpPr>
        <p:spPr/>
      </p:sp>
      <p:sp>
        <p:nvSpPr>
          <p:cNvPr id="3" name="Contenidor de notes 2"/>
          <p:cNvSpPr>
            <a:spLocks noGrp="1"/>
          </p:cNvSpPr>
          <p:nvPr>
            <p:ph type="body" idx="1"/>
          </p:nvPr>
        </p:nvSpPr>
        <p:spPr/>
        <p:txBody>
          <a:bodyPr/>
          <a:lstStyle/>
          <a:p>
            <a:r>
              <a:rPr lang="ca-ES"/>
              <a:t>Then we identified positions with known behaviours based on the auxiliary data ( for exemple when the wet/dry data was dry for the full 5 minutes we assumed the bird was resting on water. If there was a dive the bird was foraging and if the 5 min was constantly flapping that it was travellling) </a:t>
            </a:r>
          </a:p>
        </p:txBody>
      </p:sp>
      <p:sp>
        <p:nvSpPr>
          <p:cNvPr id="4" name="Contenidor de número de diapositiva 3"/>
          <p:cNvSpPr>
            <a:spLocks noGrp="1"/>
          </p:cNvSpPr>
          <p:nvPr>
            <p:ph type="sldNum" sz="quarter" idx="5"/>
          </p:nvPr>
        </p:nvSpPr>
        <p:spPr/>
        <p:txBody>
          <a:bodyPr/>
          <a:lstStyle/>
          <a:p>
            <a:fld id="{BC99DE8B-C7E5-4347-A327-F8CD6E3E5D35}" type="slidenum">
              <a:rPr lang="ca-ES" smtClean="0"/>
              <a:t>16</a:t>
            </a:fld>
            <a:endParaRPr lang="ca-ES"/>
          </a:p>
        </p:txBody>
      </p:sp>
    </p:spTree>
    <p:extLst>
      <p:ext uri="{BB962C8B-B14F-4D97-AF65-F5344CB8AC3E}">
        <p14:creationId xmlns:p14="http://schemas.microsoft.com/office/powerpoint/2010/main" val="3200071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idor d'imatge de diapositiva 1"/>
          <p:cNvSpPr>
            <a:spLocks noGrp="1" noRot="1" noChangeAspect="1"/>
          </p:cNvSpPr>
          <p:nvPr>
            <p:ph type="sldImg"/>
          </p:nvPr>
        </p:nvSpPr>
        <p:spPr/>
      </p:sp>
      <p:sp>
        <p:nvSpPr>
          <p:cNvPr id="3" name="Contenidor de notes 2"/>
          <p:cNvSpPr>
            <a:spLocks noGrp="1"/>
          </p:cNvSpPr>
          <p:nvPr>
            <p:ph type="body" idx="1"/>
          </p:nvPr>
        </p:nvSpPr>
        <p:spPr/>
        <p:txBody>
          <a:bodyPr/>
          <a:lstStyle/>
          <a:p>
            <a:endParaRPr lang="ca-ES"/>
          </a:p>
        </p:txBody>
      </p:sp>
      <p:sp>
        <p:nvSpPr>
          <p:cNvPr id="4" name="Contenidor de número de diapositiva 3"/>
          <p:cNvSpPr>
            <a:spLocks noGrp="1"/>
          </p:cNvSpPr>
          <p:nvPr>
            <p:ph type="sldNum" sz="quarter" idx="5"/>
          </p:nvPr>
        </p:nvSpPr>
        <p:spPr/>
        <p:txBody>
          <a:bodyPr/>
          <a:lstStyle/>
          <a:p>
            <a:fld id="{BC99DE8B-C7E5-4347-A327-F8CD6E3E5D35}" type="slidenum">
              <a:rPr lang="ca-ES" smtClean="0"/>
              <a:t>17</a:t>
            </a:fld>
            <a:endParaRPr lang="ca-ES"/>
          </a:p>
        </p:txBody>
      </p:sp>
    </p:spTree>
    <p:extLst>
      <p:ext uri="{BB962C8B-B14F-4D97-AF65-F5344CB8AC3E}">
        <p14:creationId xmlns:p14="http://schemas.microsoft.com/office/powerpoint/2010/main" val="1793523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idor d'imatge de diapositiva 1"/>
          <p:cNvSpPr>
            <a:spLocks noGrp="1" noRot="1" noChangeAspect="1"/>
          </p:cNvSpPr>
          <p:nvPr>
            <p:ph type="sldImg"/>
          </p:nvPr>
        </p:nvSpPr>
        <p:spPr/>
      </p:sp>
      <p:sp>
        <p:nvSpPr>
          <p:cNvPr id="3" name="Contenidor de notes 2"/>
          <p:cNvSpPr>
            <a:spLocks noGrp="1"/>
          </p:cNvSpPr>
          <p:nvPr>
            <p:ph type="body" idx="1"/>
          </p:nvPr>
        </p:nvSpPr>
        <p:spPr/>
        <p:txBody>
          <a:bodyPr/>
          <a:lstStyle/>
          <a:p>
            <a:endParaRPr lang="ca-ES"/>
          </a:p>
        </p:txBody>
      </p:sp>
      <p:sp>
        <p:nvSpPr>
          <p:cNvPr id="4" name="Contenidor de número de diapositiva 3"/>
          <p:cNvSpPr>
            <a:spLocks noGrp="1"/>
          </p:cNvSpPr>
          <p:nvPr>
            <p:ph type="sldNum" sz="quarter" idx="5"/>
          </p:nvPr>
        </p:nvSpPr>
        <p:spPr/>
        <p:txBody>
          <a:bodyPr/>
          <a:lstStyle/>
          <a:p>
            <a:fld id="{BC99DE8B-C7E5-4347-A327-F8CD6E3E5D35}" type="slidenum">
              <a:rPr lang="ca-ES" smtClean="0"/>
              <a:t>18</a:t>
            </a:fld>
            <a:endParaRPr lang="ca-ES"/>
          </a:p>
        </p:txBody>
      </p:sp>
    </p:spTree>
    <p:extLst>
      <p:ext uri="{BB962C8B-B14F-4D97-AF65-F5344CB8AC3E}">
        <p14:creationId xmlns:p14="http://schemas.microsoft.com/office/powerpoint/2010/main" val="237686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idor d'imatge de diapositiva 1"/>
          <p:cNvSpPr>
            <a:spLocks noGrp="1" noRot="1" noChangeAspect="1"/>
          </p:cNvSpPr>
          <p:nvPr>
            <p:ph type="sldImg"/>
          </p:nvPr>
        </p:nvSpPr>
        <p:spPr/>
      </p:sp>
      <p:sp>
        <p:nvSpPr>
          <p:cNvPr id="3" name="Contenidor de notes 2"/>
          <p:cNvSpPr>
            <a:spLocks noGrp="1"/>
          </p:cNvSpPr>
          <p:nvPr>
            <p:ph type="body" idx="1"/>
          </p:nvPr>
        </p:nvSpPr>
        <p:spPr/>
        <p:txBody>
          <a:bodyPr/>
          <a:lstStyle/>
          <a:p>
            <a:endParaRPr lang="ca-ES"/>
          </a:p>
        </p:txBody>
      </p:sp>
      <p:sp>
        <p:nvSpPr>
          <p:cNvPr id="4" name="Contenidor de número de diapositiva 3"/>
          <p:cNvSpPr>
            <a:spLocks noGrp="1"/>
          </p:cNvSpPr>
          <p:nvPr>
            <p:ph type="sldNum" sz="quarter" idx="5"/>
          </p:nvPr>
        </p:nvSpPr>
        <p:spPr/>
        <p:txBody>
          <a:bodyPr/>
          <a:lstStyle/>
          <a:p>
            <a:fld id="{BC99DE8B-C7E5-4347-A327-F8CD6E3E5D35}" type="slidenum">
              <a:rPr lang="ca-ES" smtClean="0"/>
              <a:t>19</a:t>
            </a:fld>
            <a:endParaRPr lang="ca-ES"/>
          </a:p>
        </p:txBody>
      </p:sp>
    </p:spTree>
    <p:extLst>
      <p:ext uri="{BB962C8B-B14F-4D97-AF65-F5344CB8AC3E}">
        <p14:creationId xmlns:p14="http://schemas.microsoft.com/office/powerpoint/2010/main" val="35603377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idor d'imatge de diapositiva 1"/>
          <p:cNvSpPr>
            <a:spLocks noGrp="1" noRot="1" noChangeAspect="1"/>
          </p:cNvSpPr>
          <p:nvPr>
            <p:ph type="sldImg"/>
          </p:nvPr>
        </p:nvSpPr>
        <p:spPr/>
      </p:sp>
      <p:sp>
        <p:nvSpPr>
          <p:cNvPr id="3" name="Contenidor de notes 2"/>
          <p:cNvSpPr>
            <a:spLocks noGrp="1"/>
          </p:cNvSpPr>
          <p:nvPr>
            <p:ph type="body" idx="1"/>
          </p:nvPr>
        </p:nvSpPr>
        <p:spPr/>
        <p:txBody>
          <a:bodyPr/>
          <a:lstStyle/>
          <a:p>
            <a:endParaRPr lang="ca-ES"/>
          </a:p>
        </p:txBody>
      </p:sp>
      <p:sp>
        <p:nvSpPr>
          <p:cNvPr id="4" name="Contenidor de número de diapositiva 3"/>
          <p:cNvSpPr>
            <a:spLocks noGrp="1"/>
          </p:cNvSpPr>
          <p:nvPr>
            <p:ph type="sldNum" sz="quarter" idx="5"/>
          </p:nvPr>
        </p:nvSpPr>
        <p:spPr/>
        <p:txBody>
          <a:bodyPr/>
          <a:lstStyle/>
          <a:p>
            <a:fld id="{BC99DE8B-C7E5-4347-A327-F8CD6E3E5D35}" type="slidenum">
              <a:rPr lang="ca-ES" smtClean="0"/>
              <a:t>20</a:t>
            </a:fld>
            <a:endParaRPr lang="ca-ES"/>
          </a:p>
        </p:txBody>
      </p:sp>
    </p:spTree>
    <p:extLst>
      <p:ext uri="{BB962C8B-B14F-4D97-AF65-F5344CB8AC3E}">
        <p14:creationId xmlns:p14="http://schemas.microsoft.com/office/powerpoint/2010/main" val="1848223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idor d'imatge de diapositiva 1"/>
          <p:cNvSpPr>
            <a:spLocks noGrp="1" noRot="1" noChangeAspect="1"/>
          </p:cNvSpPr>
          <p:nvPr>
            <p:ph type="sldImg"/>
          </p:nvPr>
        </p:nvSpPr>
        <p:spPr/>
      </p:sp>
      <p:sp>
        <p:nvSpPr>
          <p:cNvPr id="3" name="Contenidor de notes 2"/>
          <p:cNvSpPr>
            <a:spLocks noGrp="1"/>
          </p:cNvSpPr>
          <p:nvPr>
            <p:ph type="body" idx="1"/>
          </p:nvPr>
        </p:nvSpPr>
        <p:spPr/>
        <p:txBody>
          <a:bodyPr/>
          <a:lstStyle/>
          <a:p>
            <a:r>
              <a:rPr lang="en-GB" sz="1200" kern="1200" dirty="0">
                <a:solidFill>
                  <a:schemeClr val="tx1"/>
                </a:solidFill>
                <a:effectLst/>
                <a:latin typeface="+mn-lt"/>
                <a:ea typeface="+mn-ea"/>
                <a:cs typeface="+mn-cs"/>
              </a:rPr>
              <a:t>Over the last three decades, advances in biologging technology, in particular the development of small, inexpensive and accurate </a:t>
            </a:r>
            <a:r>
              <a:rPr lang="en-GB" sz="1200" kern="1200" dirty="0" err="1">
                <a:solidFill>
                  <a:schemeClr val="tx1"/>
                </a:solidFill>
                <a:effectLst/>
                <a:latin typeface="+mn-lt"/>
                <a:ea typeface="+mn-ea"/>
                <a:cs typeface="+mn-cs"/>
              </a:rPr>
              <a:t>gps</a:t>
            </a:r>
            <a:r>
              <a:rPr lang="en-GB" sz="1200" kern="1200" dirty="0">
                <a:solidFill>
                  <a:schemeClr val="tx1"/>
                </a:solidFill>
                <a:effectLst/>
                <a:latin typeface="+mn-lt"/>
                <a:ea typeface="+mn-ea"/>
                <a:cs typeface="+mn-cs"/>
              </a:rPr>
              <a:t> devices</a:t>
            </a:r>
            <a:r>
              <a:rPr lang="en-CA" sz="1200" kern="120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have facilitated rapid developments in the field of movement ecology, allowing for the study of movement in a wide array of </a:t>
            </a:r>
            <a:r>
              <a:rPr lang="en-GB" sz="1200" kern="1200" dirty="0" err="1">
                <a:solidFill>
                  <a:schemeClr val="tx1"/>
                </a:solidFill>
                <a:effectLst/>
                <a:latin typeface="+mn-lt"/>
                <a:ea typeface="+mn-ea"/>
                <a:cs typeface="+mn-cs"/>
              </a:rPr>
              <a:t>seabrids</a:t>
            </a:r>
            <a:r>
              <a:rPr lang="en-GB" sz="1200" kern="1200" dirty="0">
                <a:solidFill>
                  <a:schemeClr val="tx1"/>
                </a:solidFill>
                <a:effectLst/>
                <a:latin typeface="+mn-lt"/>
                <a:ea typeface="+mn-ea"/>
                <a:cs typeface="+mn-cs"/>
              </a:rPr>
              <a:t> while at sea. Along with these developments, several statistical methods and modelling approaches have been developed which mathematically analyse trajectories to infer</a:t>
            </a:r>
            <a:r>
              <a:rPr lang="ca-ES" sz="1200" kern="120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what segments of an animal’s track are spent in specific behaviours based on knowledge of their locomotion and ecology </a:t>
            </a:r>
            <a:endParaRPr lang="ca-ES" dirty="0"/>
          </a:p>
        </p:txBody>
      </p:sp>
      <p:sp>
        <p:nvSpPr>
          <p:cNvPr id="4" name="Contenidor de número de diapositiva 3"/>
          <p:cNvSpPr>
            <a:spLocks noGrp="1"/>
          </p:cNvSpPr>
          <p:nvPr>
            <p:ph type="sldNum" sz="quarter" idx="5"/>
          </p:nvPr>
        </p:nvSpPr>
        <p:spPr/>
        <p:txBody>
          <a:bodyPr/>
          <a:lstStyle/>
          <a:p>
            <a:fld id="{BC99DE8B-C7E5-4347-A327-F8CD6E3E5D35}" type="slidenum">
              <a:rPr lang="ca-ES" smtClean="0"/>
              <a:t>3</a:t>
            </a:fld>
            <a:endParaRPr lang="ca-ES"/>
          </a:p>
        </p:txBody>
      </p:sp>
    </p:spTree>
    <p:extLst>
      <p:ext uri="{BB962C8B-B14F-4D97-AF65-F5344CB8AC3E}">
        <p14:creationId xmlns:p14="http://schemas.microsoft.com/office/powerpoint/2010/main" val="16727915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idor d'imatge de diapositiva 1"/>
          <p:cNvSpPr>
            <a:spLocks noGrp="1" noRot="1" noChangeAspect="1"/>
          </p:cNvSpPr>
          <p:nvPr>
            <p:ph type="sldImg"/>
          </p:nvPr>
        </p:nvSpPr>
        <p:spPr/>
      </p:sp>
      <p:sp>
        <p:nvSpPr>
          <p:cNvPr id="3" name="Contenidor de notes 2"/>
          <p:cNvSpPr>
            <a:spLocks noGrp="1"/>
          </p:cNvSpPr>
          <p:nvPr>
            <p:ph type="body" idx="1"/>
          </p:nvPr>
        </p:nvSpPr>
        <p:spPr/>
        <p:txBody>
          <a:bodyPr/>
          <a:lstStyle/>
          <a:p>
            <a:endParaRPr lang="ca-ES"/>
          </a:p>
        </p:txBody>
      </p:sp>
      <p:sp>
        <p:nvSpPr>
          <p:cNvPr id="4" name="Contenidor de número de diapositiva 3"/>
          <p:cNvSpPr>
            <a:spLocks noGrp="1"/>
          </p:cNvSpPr>
          <p:nvPr>
            <p:ph type="sldNum" sz="quarter" idx="5"/>
          </p:nvPr>
        </p:nvSpPr>
        <p:spPr/>
        <p:txBody>
          <a:bodyPr/>
          <a:lstStyle/>
          <a:p>
            <a:fld id="{BC99DE8B-C7E5-4347-A327-F8CD6E3E5D35}" type="slidenum">
              <a:rPr lang="ca-ES" smtClean="0"/>
              <a:t>21</a:t>
            </a:fld>
            <a:endParaRPr lang="ca-ES"/>
          </a:p>
        </p:txBody>
      </p:sp>
    </p:spTree>
    <p:extLst>
      <p:ext uri="{BB962C8B-B14F-4D97-AF65-F5344CB8AC3E}">
        <p14:creationId xmlns:p14="http://schemas.microsoft.com/office/powerpoint/2010/main" val="38229545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idor d'imatge de diapositiva 1"/>
          <p:cNvSpPr>
            <a:spLocks noGrp="1" noRot="1" noChangeAspect="1"/>
          </p:cNvSpPr>
          <p:nvPr>
            <p:ph type="sldImg"/>
          </p:nvPr>
        </p:nvSpPr>
        <p:spPr/>
      </p:sp>
      <p:sp>
        <p:nvSpPr>
          <p:cNvPr id="3" name="Contenidor de notes 2"/>
          <p:cNvSpPr>
            <a:spLocks noGrp="1"/>
          </p:cNvSpPr>
          <p:nvPr>
            <p:ph type="body" idx="1"/>
          </p:nvPr>
        </p:nvSpPr>
        <p:spPr/>
        <p:txBody>
          <a:bodyPr/>
          <a:lstStyle/>
          <a:p>
            <a:endParaRPr lang="ca-ES"/>
          </a:p>
        </p:txBody>
      </p:sp>
      <p:sp>
        <p:nvSpPr>
          <p:cNvPr id="4" name="Contenidor de número de diapositiva 3"/>
          <p:cNvSpPr>
            <a:spLocks noGrp="1"/>
          </p:cNvSpPr>
          <p:nvPr>
            <p:ph type="sldNum" sz="quarter" idx="5"/>
          </p:nvPr>
        </p:nvSpPr>
        <p:spPr/>
        <p:txBody>
          <a:bodyPr/>
          <a:lstStyle/>
          <a:p>
            <a:fld id="{BC99DE8B-C7E5-4347-A327-F8CD6E3E5D35}" type="slidenum">
              <a:rPr lang="ca-ES" smtClean="0"/>
              <a:t>22</a:t>
            </a:fld>
            <a:endParaRPr lang="ca-ES"/>
          </a:p>
        </p:txBody>
      </p:sp>
    </p:spTree>
    <p:extLst>
      <p:ext uri="{BB962C8B-B14F-4D97-AF65-F5344CB8AC3E}">
        <p14:creationId xmlns:p14="http://schemas.microsoft.com/office/powerpoint/2010/main" val="873400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idor d'imatge de diapositiva 1"/>
          <p:cNvSpPr>
            <a:spLocks noGrp="1" noRot="1" noChangeAspect="1"/>
          </p:cNvSpPr>
          <p:nvPr>
            <p:ph type="sldImg"/>
          </p:nvPr>
        </p:nvSpPr>
        <p:spPr/>
      </p:sp>
      <p:sp>
        <p:nvSpPr>
          <p:cNvPr id="3" name="Contenidor de notes 2"/>
          <p:cNvSpPr>
            <a:spLocks noGrp="1"/>
          </p:cNvSpPr>
          <p:nvPr>
            <p:ph type="body" idx="1"/>
          </p:nvPr>
        </p:nvSpPr>
        <p:spPr/>
        <p:txBody>
          <a:bodyPr/>
          <a:lstStyle/>
          <a:p>
            <a:endParaRPr lang="ca-ES"/>
          </a:p>
        </p:txBody>
      </p:sp>
      <p:sp>
        <p:nvSpPr>
          <p:cNvPr id="4" name="Contenidor de número de diapositiva 3"/>
          <p:cNvSpPr>
            <a:spLocks noGrp="1"/>
          </p:cNvSpPr>
          <p:nvPr>
            <p:ph type="sldNum" sz="quarter" idx="5"/>
          </p:nvPr>
        </p:nvSpPr>
        <p:spPr/>
        <p:txBody>
          <a:bodyPr/>
          <a:lstStyle/>
          <a:p>
            <a:fld id="{BC99DE8B-C7E5-4347-A327-F8CD6E3E5D35}" type="slidenum">
              <a:rPr lang="ca-ES" smtClean="0"/>
              <a:t>23</a:t>
            </a:fld>
            <a:endParaRPr lang="ca-ES"/>
          </a:p>
        </p:txBody>
      </p:sp>
    </p:spTree>
    <p:extLst>
      <p:ext uri="{BB962C8B-B14F-4D97-AF65-F5344CB8AC3E}">
        <p14:creationId xmlns:p14="http://schemas.microsoft.com/office/powerpoint/2010/main" val="20782115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idor d'imatge de diapositiva 1"/>
          <p:cNvSpPr>
            <a:spLocks noGrp="1" noRot="1" noChangeAspect="1"/>
          </p:cNvSpPr>
          <p:nvPr>
            <p:ph type="sldImg"/>
          </p:nvPr>
        </p:nvSpPr>
        <p:spPr/>
      </p:sp>
      <p:sp>
        <p:nvSpPr>
          <p:cNvPr id="3" name="Contenidor de notes 2"/>
          <p:cNvSpPr>
            <a:spLocks noGrp="1"/>
          </p:cNvSpPr>
          <p:nvPr>
            <p:ph type="body" idx="1"/>
          </p:nvPr>
        </p:nvSpPr>
        <p:spPr/>
        <p:txBody>
          <a:bodyPr/>
          <a:lstStyle/>
          <a:p>
            <a:endParaRPr lang="ca-ES"/>
          </a:p>
        </p:txBody>
      </p:sp>
      <p:sp>
        <p:nvSpPr>
          <p:cNvPr id="4" name="Contenidor de número de diapositiva 3"/>
          <p:cNvSpPr>
            <a:spLocks noGrp="1"/>
          </p:cNvSpPr>
          <p:nvPr>
            <p:ph type="sldNum" sz="quarter" idx="5"/>
          </p:nvPr>
        </p:nvSpPr>
        <p:spPr/>
        <p:txBody>
          <a:bodyPr/>
          <a:lstStyle/>
          <a:p>
            <a:fld id="{BC99DE8B-C7E5-4347-A327-F8CD6E3E5D35}" type="slidenum">
              <a:rPr lang="ca-ES" smtClean="0"/>
              <a:t>24</a:t>
            </a:fld>
            <a:endParaRPr lang="ca-ES"/>
          </a:p>
        </p:txBody>
      </p:sp>
    </p:spTree>
    <p:extLst>
      <p:ext uri="{BB962C8B-B14F-4D97-AF65-F5344CB8AC3E}">
        <p14:creationId xmlns:p14="http://schemas.microsoft.com/office/powerpoint/2010/main" val="32749567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idor d'imatge de diapositiva 1"/>
          <p:cNvSpPr>
            <a:spLocks noGrp="1" noRot="1" noChangeAspect="1"/>
          </p:cNvSpPr>
          <p:nvPr>
            <p:ph type="sldImg"/>
          </p:nvPr>
        </p:nvSpPr>
        <p:spPr/>
      </p:sp>
      <p:sp>
        <p:nvSpPr>
          <p:cNvPr id="3" name="Contenidor de notes 2"/>
          <p:cNvSpPr>
            <a:spLocks noGrp="1"/>
          </p:cNvSpPr>
          <p:nvPr>
            <p:ph type="body" idx="1"/>
          </p:nvPr>
        </p:nvSpPr>
        <p:spPr/>
        <p:txBody>
          <a:bodyPr/>
          <a:lstStyle/>
          <a:p>
            <a:endParaRPr lang="ca-ES"/>
          </a:p>
        </p:txBody>
      </p:sp>
      <p:sp>
        <p:nvSpPr>
          <p:cNvPr id="4" name="Contenidor de número de diapositiva 3"/>
          <p:cNvSpPr>
            <a:spLocks noGrp="1"/>
          </p:cNvSpPr>
          <p:nvPr>
            <p:ph type="sldNum" sz="quarter" idx="5"/>
          </p:nvPr>
        </p:nvSpPr>
        <p:spPr/>
        <p:txBody>
          <a:bodyPr/>
          <a:lstStyle/>
          <a:p>
            <a:fld id="{BC99DE8B-C7E5-4347-A327-F8CD6E3E5D35}" type="slidenum">
              <a:rPr lang="ca-ES" smtClean="0"/>
              <a:t>25</a:t>
            </a:fld>
            <a:endParaRPr lang="ca-ES"/>
          </a:p>
        </p:txBody>
      </p:sp>
    </p:spTree>
    <p:extLst>
      <p:ext uri="{BB962C8B-B14F-4D97-AF65-F5344CB8AC3E}">
        <p14:creationId xmlns:p14="http://schemas.microsoft.com/office/powerpoint/2010/main" val="40722038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idor d'imatge de diapositiva 1"/>
          <p:cNvSpPr>
            <a:spLocks noGrp="1" noRot="1" noChangeAspect="1"/>
          </p:cNvSpPr>
          <p:nvPr>
            <p:ph type="sldImg"/>
          </p:nvPr>
        </p:nvSpPr>
        <p:spPr/>
      </p:sp>
      <p:sp>
        <p:nvSpPr>
          <p:cNvPr id="3" name="Contenidor de notes 2"/>
          <p:cNvSpPr>
            <a:spLocks noGrp="1"/>
          </p:cNvSpPr>
          <p:nvPr>
            <p:ph type="body" idx="1"/>
          </p:nvPr>
        </p:nvSpPr>
        <p:spPr/>
        <p:txBody>
          <a:bodyPr/>
          <a:lstStyle/>
          <a:p>
            <a:endParaRPr lang="ca-ES" dirty="0"/>
          </a:p>
        </p:txBody>
      </p:sp>
      <p:sp>
        <p:nvSpPr>
          <p:cNvPr id="4" name="Contenidor de número de diapositiva 3"/>
          <p:cNvSpPr>
            <a:spLocks noGrp="1"/>
          </p:cNvSpPr>
          <p:nvPr>
            <p:ph type="sldNum" sz="quarter" idx="5"/>
          </p:nvPr>
        </p:nvSpPr>
        <p:spPr/>
        <p:txBody>
          <a:bodyPr/>
          <a:lstStyle/>
          <a:p>
            <a:fld id="{BC99DE8B-C7E5-4347-A327-F8CD6E3E5D35}" type="slidenum">
              <a:rPr lang="ca-ES" smtClean="0"/>
              <a:t>26</a:t>
            </a:fld>
            <a:endParaRPr lang="ca-ES"/>
          </a:p>
        </p:txBody>
      </p:sp>
    </p:spTree>
    <p:extLst>
      <p:ext uri="{BB962C8B-B14F-4D97-AF65-F5344CB8AC3E}">
        <p14:creationId xmlns:p14="http://schemas.microsoft.com/office/powerpoint/2010/main" val="34701832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idor d'imatge de diapositiva 1"/>
          <p:cNvSpPr>
            <a:spLocks noGrp="1" noRot="1" noChangeAspect="1"/>
          </p:cNvSpPr>
          <p:nvPr>
            <p:ph type="sldImg"/>
          </p:nvPr>
        </p:nvSpPr>
        <p:spPr/>
      </p:sp>
      <p:sp>
        <p:nvSpPr>
          <p:cNvPr id="3" name="Contenidor de notes 2"/>
          <p:cNvSpPr>
            <a:spLocks noGrp="1"/>
          </p:cNvSpPr>
          <p:nvPr>
            <p:ph type="body" idx="1"/>
          </p:nvPr>
        </p:nvSpPr>
        <p:spPr/>
        <p:txBody>
          <a:bodyPr/>
          <a:lstStyle/>
          <a:p>
            <a:r>
              <a:rPr lang="ca-ES"/>
              <a:t>Sensitivity or the porpotion of accuracetly predicted occurences of behaviour increases the most for foraging although it remains low, suggesting that many foraging positions are going undetected. This can have consequences such as missing important foraging areas in spatial planing. </a:t>
            </a:r>
          </a:p>
        </p:txBody>
      </p:sp>
      <p:sp>
        <p:nvSpPr>
          <p:cNvPr id="4" name="Contenidor de número de diapositiva 3"/>
          <p:cNvSpPr>
            <a:spLocks noGrp="1"/>
          </p:cNvSpPr>
          <p:nvPr>
            <p:ph type="sldNum" sz="quarter" idx="5"/>
          </p:nvPr>
        </p:nvSpPr>
        <p:spPr/>
        <p:txBody>
          <a:bodyPr/>
          <a:lstStyle/>
          <a:p>
            <a:fld id="{BC99DE8B-C7E5-4347-A327-F8CD6E3E5D35}" type="slidenum">
              <a:rPr lang="ca-ES" smtClean="0"/>
              <a:t>27</a:t>
            </a:fld>
            <a:endParaRPr lang="ca-ES"/>
          </a:p>
        </p:txBody>
      </p:sp>
    </p:spTree>
    <p:extLst>
      <p:ext uri="{BB962C8B-B14F-4D97-AF65-F5344CB8AC3E}">
        <p14:creationId xmlns:p14="http://schemas.microsoft.com/office/powerpoint/2010/main" val="38581955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idor d'imatge de diapositiva 1"/>
          <p:cNvSpPr>
            <a:spLocks noGrp="1" noRot="1" noChangeAspect="1"/>
          </p:cNvSpPr>
          <p:nvPr>
            <p:ph type="sldImg"/>
          </p:nvPr>
        </p:nvSpPr>
        <p:spPr/>
      </p:sp>
      <p:sp>
        <p:nvSpPr>
          <p:cNvPr id="3" name="Contenidor de notes 2"/>
          <p:cNvSpPr>
            <a:spLocks noGrp="1"/>
          </p:cNvSpPr>
          <p:nvPr>
            <p:ph type="body" idx="1"/>
          </p:nvPr>
        </p:nvSpPr>
        <p:spPr/>
        <p:txBody>
          <a:bodyPr/>
          <a:lstStyle/>
          <a:p>
            <a:r>
              <a:rPr lang="ca-ES"/>
              <a:t>with semi-supervision, the specificity, or the proportion of accurately predicted non-occurances of a behaviour of resting increases greatly, while that of foraging and travelling remain relatively stable. This suggests that with increasing semi-supervision, foraging and travelling positions that were misclassified as resting are reduced. </a:t>
            </a:r>
          </a:p>
        </p:txBody>
      </p:sp>
      <p:sp>
        <p:nvSpPr>
          <p:cNvPr id="4" name="Contenidor de número de diapositiva 3"/>
          <p:cNvSpPr>
            <a:spLocks noGrp="1"/>
          </p:cNvSpPr>
          <p:nvPr>
            <p:ph type="sldNum" sz="quarter" idx="5"/>
          </p:nvPr>
        </p:nvSpPr>
        <p:spPr/>
        <p:txBody>
          <a:bodyPr/>
          <a:lstStyle/>
          <a:p>
            <a:fld id="{BC99DE8B-C7E5-4347-A327-F8CD6E3E5D35}" type="slidenum">
              <a:rPr lang="ca-ES" smtClean="0"/>
              <a:t>28</a:t>
            </a:fld>
            <a:endParaRPr lang="ca-ES"/>
          </a:p>
        </p:txBody>
      </p:sp>
    </p:spTree>
    <p:extLst>
      <p:ext uri="{BB962C8B-B14F-4D97-AF65-F5344CB8AC3E}">
        <p14:creationId xmlns:p14="http://schemas.microsoft.com/office/powerpoint/2010/main" val="32427560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idor d'imatge de diapositiva 1"/>
          <p:cNvSpPr>
            <a:spLocks noGrp="1" noRot="1" noChangeAspect="1"/>
          </p:cNvSpPr>
          <p:nvPr>
            <p:ph type="sldImg"/>
          </p:nvPr>
        </p:nvSpPr>
        <p:spPr/>
      </p:sp>
      <p:sp>
        <p:nvSpPr>
          <p:cNvPr id="3" name="Contenidor de notes 2"/>
          <p:cNvSpPr>
            <a:spLocks noGrp="1"/>
          </p:cNvSpPr>
          <p:nvPr>
            <p:ph type="body" idx="1"/>
          </p:nvPr>
        </p:nvSpPr>
        <p:spPr/>
        <p:txBody>
          <a:bodyPr/>
          <a:lstStyle/>
          <a:p>
            <a:r>
              <a:rPr lang="en-US"/>
              <a:t>Finally for the precision, or the proportion of predicted occurences that are correct, we see am increase in resting and travellind while foraging remains relatively stable. Suggesting that many positions classified as foraging are actually either restign or travelling, which may be an issue for habitat use availability analysis</a:t>
            </a:r>
            <a:endParaRPr lang="ca-ES"/>
          </a:p>
        </p:txBody>
      </p:sp>
      <p:sp>
        <p:nvSpPr>
          <p:cNvPr id="4" name="Contenidor de número de diapositiva 3"/>
          <p:cNvSpPr>
            <a:spLocks noGrp="1"/>
          </p:cNvSpPr>
          <p:nvPr>
            <p:ph type="sldNum" sz="quarter" idx="5"/>
          </p:nvPr>
        </p:nvSpPr>
        <p:spPr/>
        <p:txBody>
          <a:bodyPr/>
          <a:lstStyle/>
          <a:p>
            <a:fld id="{BC99DE8B-C7E5-4347-A327-F8CD6E3E5D35}" type="slidenum">
              <a:rPr lang="ca-ES" smtClean="0"/>
              <a:t>29</a:t>
            </a:fld>
            <a:endParaRPr lang="ca-ES"/>
          </a:p>
        </p:txBody>
      </p:sp>
    </p:spTree>
    <p:extLst>
      <p:ext uri="{BB962C8B-B14F-4D97-AF65-F5344CB8AC3E}">
        <p14:creationId xmlns:p14="http://schemas.microsoft.com/office/powerpoint/2010/main" val="38415098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idor d'imatge de diapositiva 1"/>
          <p:cNvSpPr>
            <a:spLocks noGrp="1" noRot="1" noChangeAspect="1"/>
          </p:cNvSpPr>
          <p:nvPr>
            <p:ph type="sldImg"/>
          </p:nvPr>
        </p:nvSpPr>
        <p:spPr/>
      </p:sp>
      <p:sp>
        <p:nvSpPr>
          <p:cNvPr id="3" name="Contenidor de notes 2"/>
          <p:cNvSpPr>
            <a:spLocks noGrp="1"/>
          </p:cNvSpPr>
          <p:nvPr>
            <p:ph type="body" idx="1"/>
          </p:nvPr>
        </p:nvSpPr>
        <p:spPr/>
        <p:txBody>
          <a:bodyPr/>
          <a:lstStyle/>
          <a:p>
            <a:r>
              <a:rPr lang="ca-ES"/>
              <a:t>When semi-supervisin the complete GPS data set, we found similar paterns in the sensitivity, specificit and presicion of the behaviours. </a:t>
            </a:r>
          </a:p>
        </p:txBody>
      </p:sp>
      <p:sp>
        <p:nvSpPr>
          <p:cNvPr id="4" name="Contenidor de número de diapositiva 3"/>
          <p:cNvSpPr>
            <a:spLocks noGrp="1"/>
          </p:cNvSpPr>
          <p:nvPr>
            <p:ph type="sldNum" sz="quarter" idx="5"/>
          </p:nvPr>
        </p:nvSpPr>
        <p:spPr/>
        <p:txBody>
          <a:bodyPr/>
          <a:lstStyle/>
          <a:p>
            <a:fld id="{BC99DE8B-C7E5-4347-A327-F8CD6E3E5D35}" type="slidenum">
              <a:rPr lang="ca-ES" smtClean="0"/>
              <a:t>30</a:t>
            </a:fld>
            <a:endParaRPr lang="ca-ES"/>
          </a:p>
        </p:txBody>
      </p:sp>
    </p:spTree>
    <p:extLst>
      <p:ext uri="{BB962C8B-B14F-4D97-AF65-F5344CB8AC3E}">
        <p14:creationId xmlns:p14="http://schemas.microsoft.com/office/powerpoint/2010/main" val="3438965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idor d'imatge de diapositiva 1"/>
          <p:cNvSpPr>
            <a:spLocks noGrp="1" noRot="1" noChangeAspect="1"/>
          </p:cNvSpPr>
          <p:nvPr>
            <p:ph type="sldImg"/>
          </p:nvPr>
        </p:nvSpPr>
        <p:spPr/>
      </p:sp>
      <p:sp>
        <p:nvSpPr>
          <p:cNvPr id="3" name="Contenidor de notes 2"/>
          <p:cNvSpPr>
            <a:spLocks noGrp="1"/>
          </p:cNvSpPr>
          <p:nvPr>
            <p:ph type="body" idx="1"/>
          </p:nvPr>
        </p:nvSpPr>
        <p:spPr/>
        <p:txBody>
          <a:bodyPr/>
          <a:lstStyle/>
          <a:p>
            <a:r>
              <a:rPr lang="ca-ES" dirty="0" err="1"/>
              <a:t>While</a:t>
            </a:r>
            <a:r>
              <a:rPr lang="ca-ES" dirty="0"/>
              <a:t> </a:t>
            </a:r>
            <a:r>
              <a:rPr lang="ca-ES" dirty="0" err="1"/>
              <a:t>first</a:t>
            </a:r>
            <a:r>
              <a:rPr lang="ca-ES" dirty="0"/>
              <a:t> </a:t>
            </a:r>
            <a:r>
              <a:rPr lang="ca-ES" dirty="0" err="1"/>
              <a:t>studies</a:t>
            </a:r>
            <a:r>
              <a:rPr lang="ca-ES" dirty="0"/>
              <a:t> </a:t>
            </a:r>
            <a:r>
              <a:rPr lang="ca-ES" dirty="0" err="1"/>
              <a:t>used</a:t>
            </a:r>
            <a:r>
              <a:rPr lang="ca-ES" dirty="0"/>
              <a:t> </a:t>
            </a:r>
            <a:r>
              <a:rPr lang="ca-ES" dirty="0" err="1"/>
              <a:t>speed</a:t>
            </a:r>
            <a:r>
              <a:rPr lang="ca-ES" dirty="0"/>
              <a:t> </a:t>
            </a:r>
            <a:r>
              <a:rPr lang="ca-ES" dirty="0" err="1"/>
              <a:t>between</a:t>
            </a:r>
            <a:r>
              <a:rPr lang="ca-ES" dirty="0"/>
              <a:t> </a:t>
            </a:r>
            <a:r>
              <a:rPr lang="ca-ES" dirty="0" err="1"/>
              <a:t>gps</a:t>
            </a:r>
            <a:r>
              <a:rPr lang="ca-ES" dirty="0"/>
              <a:t> </a:t>
            </a:r>
            <a:r>
              <a:rPr lang="ca-ES" dirty="0" err="1"/>
              <a:t>positions</a:t>
            </a:r>
            <a:r>
              <a:rPr lang="ca-ES" dirty="0"/>
              <a:t> to </a:t>
            </a:r>
            <a:r>
              <a:rPr lang="ca-ES" dirty="0" err="1"/>
              <a:t>differentiate</a:t>
            </a:r>
            <a:r>
              <a:rPr lang="ca-ES" dirty="0"/>
              <a:t> </a:t>
            </a:r>
            <a:r>
              <a:rPr lang="ca-ES" dirty="0" err="1"/>
              <a:t>between</a:t>
            </a:r>
            <a:r>
              <a:rPr lang="ca-ES" dirty="0"/>
              <a:t> </a:t>
            </a:r>
            <a:r>
              <a:rPr lang="ca-ES" dirty="0" err="1"/>
              <a:t>when</a:t>
            </a:r>
            <a:r>
              <a:rPr lang="ca-ES" dirty="0"/>
              <a:t> </a:t>
            </a:r>
            <a:r>
              <a:rPr lang="ca-ES" dirty="0" err="1"/>
              <a:t>the</a:t>
            </a:r>
            <a:r>
              <a:rPr lang="ca-ES" dirty="0"/>
              <a:t> animal WAS </a:t>
            </a:r>
            <a:r>
              <a:rPr lang="ca-ES" dirty="0" err="1"/>
              <a:t>resting</a:t>
            </a:r>
            <a:r>
              <a:rPr lang="ca-ES" dirty="0"/>
              <a:t>/</a:t>
            </a:r>
            <a:r>
              <a:rPr lang="ca-ES" dirty="0" err="1"/>
              <a:t>inactive</a:t>
            </a:r>
            <a:r>
              <a:rPr lang="ca-ES" dirty="0"/>
              <a:t> </a:t>
            </a:r>
            <a:r>
              <a:rPr lang="ca-ES" dirty="0" err="1"/>
              <a:t>and</a:t>
            </a:r>
            <a:r>
              <a:rPr lang="ca-ES" dirty="0"/>
              <a:t> </a:t>
            </a:r>
            <a:r>
              <a:rPr lang="ca-ES" dirty="0" err="1"/>
              <a:t>active</a:t>
            </a:r>
            <a:endParaRPr lang="ca-ES" dirty="0"/>
          </a:p>
        </p:txBody>
      </p:sp>
      <p:sp>
        <p:nvSpPr>
          <p:cNvPr id="4" name="Contenidor de número de diapositiva 3"/>
          <p:cNvSpPr>
            <a:spLocks noGrp="1"/>
          </p:cNvSpPr>
          <p:nvPr>
            <p:ph type="sldNum" sz="quarter" idx="5"/>
          </p:nvPr>
        </p:nvSpPr>
        <p:spPr/>
        <p:txBody>
          <a:bodyPr/>
          <a:lstStyle/>
          <a:p>
            <a:fld id="{BC99DE8B-C7E5-4347-A327-F8CD6E3E5D35}" type="slidenum">
              <a:rPr lang="ca-ES" smtClean="0"/>
              <a:t>4</a:t>
            </a:fld>
            <a:endParaRPr lang="ca-ES"/>
          </a:p>
        </p:txBody>
      </p:sp>
    </p:spTree>
    <p:extLst>
      <p:ext uri="{BB962C8B-B14F-4D97-AF65-F5344CB8AC3E}">
        <p14:creationId xmlns:p14="http://schemas.microsoft.com/office/powerpoint/2010/main" val="29386876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idor d'imatge de diapositiva 1"/>
          <p:cNvSpPr>
            <a:spLocks noGrp="1" noRot="1" noChangeAspect="1"/>
          </p:cNvSpPr>
          <p:nvPr>
            <p:ph type="sldImg"/>
          </p:nvPr>
        </p:nvSpPr>
        <p:spPr/>
      </p:sp>
      <p:sp>
        <p:nvSpPr>
          <p:cNvPr id="3" name="Contenidor de notes 2"/>
          <p:cNvSpPr>
            <a:spLocks noGrp="1"/>
          </p:cNvSpPr>
          <p:nvPr>
            <p:ph type="body" idx="1"/>
          </p:nvPr>
        </p:nvSpPr>
        <p:spPr/>
        <p:txBody>
          <a:bodyPr/>
          <a:lstStyle/>
          <a:p>
            <a:endParaRPr lang="ca-ES"/>
          </a:p>
        </p:txBody>
      </p:sp>
      <p:sp>
        <p:nvSpPr>
          <p:cNvPr id="4" name="Contenidor de número de diapositiva 3"/>
          <p:cNvSpPr>
            <a:spLocks noGrp="1"/>
          </p:cNvSpPr>
          <p:nvPr>
            <p:ph type="sldNum" sz="quarter" idx="5"/>
          </p:nvPr>
        </p:nvSpPr>
        <p:spPr/>
        <p:txBody>
          <a:bodyPr/>
          <a:lstStyle/>
          <a:p>
            <a:fld id="{BC99DE8B-C7E5-4347-A327-F8CD6E3E5D35}" type="slidenum">
              <a:rPr lang="ca-ES" smtClean="0"/>
              <a:t>31</a:t>
            </a:fld>
            <a:endParaRPr lang="ca-ES"/>
          </a:p>
        </p:txBody>
      </p:sp>
    </p:spTree>
    <p:extLst>
      <p:ext uri="{BB962C8B-B14F-4D97-AF65-F5344CB8AC3E}">
        <p14:creationId xmlns:p14="http://schemas.microsoft.com/office/powerpoint/2010/main" val="15460417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idor d'imatge de diapositiva 1"/>
          <p:cNvSpPr>
            <a:spLocks noGrp="1" noRot="1" noChangeAspect="1"/>
          </p:cNvSpPr>
          <p:nvPr>
            <p:ph type="sldImg"/>
          </p:nvPr>
        </p:nvSpPr>
        <p:spPr/>
      </p:sp>
      <p:sp>
        <p:nvSpPr>
          <p:cNvPr id="3" name="Contenidor de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stronger increases in the sensitivity of resting and the specificity and precision of foraging, while travelling remained relatively stable. 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The behavioural inference levels of foraging remained low compared to those </a:t>
            </a:r>
            <a:r>
              <a:rPr lang="en-CA"/>
              <a:t>of species using commuting foraging trips, and </a:t>
            </a:r>
            <a:r>
              <a:rPr lang="en-GB"/>
              <a:t>may not be enough for the analysis of foraging habitat use and preferences.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Precaution should be taken in the identification and use of foraging behaviour in opportunistic foragers, such as tropical species which search for prey throughout looping trips within homogeneous environments.</a:t>
            </a:r>
          </a:p>
          <a:p>
            <a:endParaRPr lang="ca-ES"/>
          </a:p>
        </p:txBody>
      </p:sp>
      <p:sp>
        <p:nvSpPr>
          <p:cNvPr id="4" name="Contenidor de número de diapositiva 3"/>
          <p:cNvSpPr>
            <a:spLocks noGrp="1"/>
          </p:cNvSpPr>
          <p:nvPr>
            <p:ph type="sldNum" sz="quarter" idx="5"/>
          </p:nvPr>
        </p:nvSpPr>
        <p:spPr/>
        <p:txBody>
          <a:bodyPr/>
          <a:lstStyle/>
          <a:p>
            <a:fld id="{BC99DE8B-C7E5-4347-A327-F8CD6E3E5D35}" type="slidenum">
              <a:rPr lang="ca-ES" smtClean="0"/>
              <a:t>32</a:t>
            </a:fld>
            <a:endParaRPr lang="ca-ES"/>
          </a:p>
        </p:txBody>
      </p:sp>
    </p:spTree>
    <p:extLst>
      <p:ext uri="{BB962C8B-B14F-4D97-AF65-F5344CB8AC3E}">
        <p14:creationId xmlns:p14="http://schemas.microsoft.com/office/powerpoint/2010/main" val="28603119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idor d'imatge de diapositiva 1"/>
          <p:cNvSpPr>
            <a:spLocks noGrp="1" noRot="1" noChangeAspect="1"/>
          </p:cNvSpPr>
          <p:nvPr>
            <p:ph type="sldImg"/>
          </p:nvPr>
        </p:nvSpPr>
        <p:spPr/>
      </p:sp>
      <p:sp>
        <p:nvSpPr>
          <p:cNvPr id="3" name="Contenidor de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stronger increases in the sensitivity of resting and the specificity and precision of foraging, while travelling remained relatively stable.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The behavioural inference levels of foraging remained low compared to those </a:t>
            </a:r>
            <a:r>
              <a:rPr lang="en-CA"/>
              <a:t>of species using commuting foraging trips, and </a:t>
            </a:r>
            <a:r>
              <a:rPr lang="en-GB"/>
              <a:t>may not be enough for the analysis of foraging habitat use and preferences.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Precaution should be taken in the identification and use of foraging behaviour in opportunistic foragers, such as tropical species which search for prey throughout looping trips within homogeneous environments.</a:t>
            </a:r>
          </a:p>
          <a:p>
            <a:endParaRPr lang="ca-ES"/>
          </a:p>
        </p:txBody>
      </p:sp>
      <p:sp>
        <p:nvSpPr>
          <p:cNvPr id="4" name="Contenidor de número de diapositiva 3"/>
          <p:cNvSpPr>
            <a:spLocks noGrp="1"/>
          </p:cNvSpPr>
          <p:nvPr>
            <p:ph type="sldNum" sz="quarter" idx="5"/>
          </p:nvPr>
        </p:nvSpPr>
        <p:spPr/>
        <p:txBody>
          <a:bodyPr/>
          <a:lstStyle/>
          <a:p>
            <a:fld id="{BC99DE8B-C7E5-4347-A327-F8CD6E3E5D35}" type="slidenum">
              <a:rPr lang="ca-ES" smtClean="0"/>
              <a:t>33</a:t>
            </a:fld>
            <a:endParaRPr lang="ca-ES"/>
          </a:p>
        </p:txBody>
      </p:sp>
    </p:spTree>
    <p:extLst>
      <p:ext uri="{BB962C8B-B14F-4D97-AF65-F5344CB8AC3E}">
        <p14:creationId xmlns:p14="http://schemas.microsoft.com/office/powerpoint/2010/main" val="18233470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idor d'imatge de diapositiva 1"/>
          <p:cNvSpPr>
            <a:spLocks noGrp="1" noRot="1" noChangeAspect="1"/>
          </p:cNvSpPr>
          <p:nvPr>
            <p:ph type="sldImg"/>
          </p:nvPr>
        </p:nvSpPr>
        <p:spPr/>
      </p:sp>
      <p:sp>
        <p:nvSpPr>
          <p:cNvPr id="3" name="Contenidor de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stronger increases in the sensitivity of resting and the specificity and precision of foraging, while travelling remained relatively stable. 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The behavioural inference levels of foraging remained low compared to those </a:t>
            </a:r>
            <a:r>
              <a:rPr lang="en-CA"/>
              <a:t>of species using commuting foraging trips, and </a:t>
            </a:r>
            <a:r>
              <a:rPr lang="en-GB"/>
              <a:t>may not be enough for the analysis of foraging habitat use and preferences.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Precaution should be taken in the identification and use of foraging behaviour in opportunistic foragers, such as tropical species which search for prey throughout looping trips within homogeneous environments.</a:t>
            </a:r>
          </a:p>
          <a:p>
            <a:endParaRPr lang="ca-ES"/>
          </a:p>
        </p:txBody>
      </p:sp>
      <p:sp>
        <p:nvSpPr>
          <p:cNvPr id="4" name="Contenidor de número de diapositiva 3"/>
          <p:cNvSpPr>
            <a:spLocks noGrp="1"/>
          </p:cNvSpPr>
          <p:nvPr>
            <p:ph type="sldNum" sz="quarter" idx="5"/>
          </p:nvPr>
        </p:nvSpPr>
        <p:spPr/>
        <p:txBody>
          <a:bodyPr/>
          <a:lstStyle/>
          <a:p>
            <a:fld id="{BC99DE8B-C7E5-4347-A327-F8CD6E3E5D35}" type="slidenum">
              <a:rPr lang="ca-ES" smtClean="0"/>
              <a:t>34</a:t>
            </a:fld>
            <a:endParaRPr lang="ca-ES"/>
          </a:p>
        </p:txBody>
      </p:sp>
    </p:spTree>
    <p:extLst>
      <p:ext uri="{BB962C8B-B14F-4D97-AF65-F5344CB8AC3E}">
        <p14:creationId xmlns:p14="http://schemas.microsoft.com/office/powerpoint/2010/main" val="6054015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9DE8B-C7E5-4347-A327-F8CD6E3E5D35}" type="slidenum">
              <a:rPr lang="ca-ES" smtClean="0"/>
              <a:t>35</a:t>
            </a:fld>
            <a:endParaRPr lang="ca-ES"/>
          </a:p>
        </p:txBody>
      </p:sp>
    </p:spTree>
    <p:extLst>
      <p:ext uri="{BB962C8B-B14F-4D97-AF65-F5344CB8AC3E}">
        <p14:creationId xmlns:p14="http://schemas.microsoft.com/office/powerpoint/2010/main" val="20252830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9DE8B-C7E5-4347-A327-F8CD6E3E5D35}" type="slidenum">
              <a:rPr lang="ca-ES" smtClean="0"/>
              <a:t>36</a:t>
            </a:fld>
            <a:endParaRPr lang="ca-ES"/>
          </a:p>
        </p:txBody>
      </p:sp>
    </p:spTree>
    <p:extLst>
      <p:ext uri="{BB962C8B-B14F-4D97-AF65-F5344CB8AC3E}">
        <p14:creationId xmlns:p14="http://schemas.microsoft.com/office/powerpoint/2010/main" val="7712581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8FA8A-8D0E-0D05-F352-398AF307DD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35BD58-FE8D-CFFC-4065-FB9F2F3144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6C6F80-9C0B-B410-24BE-8CA29734F34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2DDD0E-290F-B09E-3CAF-0DBD8FC8CDAC}"/>
              </a:ext>
            </a:extLst>
          </p:cNvPr>
          <p:cNvSpPr>
            <a:spLocks noGrp="1"/>
          </p:cNvSpPr>
          <p:nvPr>
            <p:ph type="sldNum" sz="quarter" idx="5"/>
          </p:nvPr>
        </p:nvSpPr>
        <p:spPr/>
        <p:txBody>
          <a:bodyPr/>
          <a:lstStyle/>
          <a:p>
            <a:fld id="{BC99DE8B-C7E5-4347-A327-F8CD6E3E5D35}" type="slidenum">
              <a:rPr lang="ca-ES" smtClean="0"/>
              <a:t>37</a:t>
            </a:fld>
            <a:endParaRPr lang="ca-ES"/>
          </a:p>
        </p:txBody>
      </p:sp>
    </p:spTree>
    <p:extLst>
      <p:ext uri="{BB962C8B-B14F-4D97-AF65-F5344CB8AC3E}">
        <p14:creationId xmlns:p14="http://schemas.microsoft.com/office/powerpoint/2010/main" val="1096146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FF038-7C85-C092-E578-CD88F1F539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53C0CF-87D3-3AA8-5267-0DC665BB17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D6A69E-6AA4-CC8D-B5F3-64007F66412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4F16129-8C00-B748-C9B4-CF6863A48944}"/>
              </a:ext>
            </a:extLst>
          </p:cNvPr>
          <p:cNvSpPr>
            <a:spLocks noGrp="1"/>
          </p:cNvSpPr>
          <p:nvPr>
            <p:ph type="sldNum" sz="quarter" idx="5"/>
          </p:nvPr>
        </p:nvSpPr>
        <p:spPr/>
        <p:txBody>
          <a:bodyPr/>
          <a:lstStyle/>
          <a:p>
            <a:fld id="{BC99DE8B-C7E5-4347-A327-F8CD6E3E5D35}" type="slidenum">
              <a:rPr lang="ca-ES" smtClean="0"/>
              <a:t>38</a:t>
            </a:fld>
            <a:endParaRPr lang="ca-ES"/>
          </a:p>
        </p:txBody>
      </p:sp>
    </p:spTree>
    <p:extLst>
      <p:ext uri="{BB962C8B-B14F-4D97-AF65-F5344CB8AC3E}">
        <p14:creationId xmlns:p14="http://schemas.microsoft.com/office/powerpoint/2010/main" val="35668001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BDDF77-9469-18C7-693F-6410131F05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2633D3-3D2C-DCD1-2A4B-99EC250C9F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C82E08-3F12-4609-FA24-12F71C24248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44E9951-B640-6A7F-16C0-7E8745D35553}"/>
              </a:ext>
            </a:extLst>
          </p:cNvPr>
          <p:cNvSpPr>
            <a:spLocks noGrp="1"/>
          </p:cNvSpPr>
          <p:nvPr>
            <p:ph type="sldNum" sz="quarter" idx="5"/>
          </p:nvPr>
        </p:nvSpPr>
        <p:spPr/>
        <p:txBody>
          <a:bodyPr/>
          <a:lstStyle/>
          <a:p>
            <a:fld id="{BC99DE8B-C7E5-4347-A327-F8CD6E3E5D35}" type="slidenum">
              <a:rPr lang="ca-ES" smtClean="0"/>
              <a:t>39</a:t>
            </a:fld>
            <a:endParaRPr lang="ca-ES"/>
          </a:p>
        </p:txBody>
      </p:sp>
    </p:spTree>
    <p:extLst>
      <p:ext uri="{BB962C8B-B14F-4D97-AF65-F5344CB8AC3E}">
        <p14:creationId xmlns:p14="http://schemas.microsoft.com/office/powerpoint/2010/main" val="36119147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D88B4-3027-C71A-BF47-6D7D3677D1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7A641E-6A03-29C4-113C-5FC99ED658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0FED6C-9575-FFCF-213C-387BC2CA029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3B88F57-AC4E-1B9F-F640-23DB71267C07}"/>
              </a:ext>
            </a:extLst>
          </p:cNvPr>
          <p:cNvSpPr>
            <a:spLocks noGrp="1"/>
          </p:cNvSpPr>
          <p:nvPr>
            <p:ph type="sldNum" sz="quarter" idx="5"/>
          </p:nvPr>
        </p:nvSpPr>
        <p:spPr/>
        <p:txBody>
          <a:bodyPr/>
          <a:lstStyle/>
          <a:p>
            <a:fld id="{BC99DE8B-C7E5-4347-A327-F8CD6E3E5D35}" type="slidenum">
              <a:rPr lang="ca-ES" smtClean="0"/>
              <a:t>40</a:t>
            </a:fld>
            <a:endParaRPr lang="ca-ES"/>
          </a:p>
        </p:txBody>
      </p:sp>
    </p:spTree>
    <p:extLst>
      <p:ext uri="{BB962C8B-B14F-4D97-AF65-F5344CB8AC3E}">
        <p14:creationId xmlns:p14="http://schemas.microsoft.com/office/powerpoint/2010/main" val="2100800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idor d'imatge de diapositiva 1"/>
          <p:cNvSpPr>
            <a:spLocks noGrp="1" noRot="1" noChangeAspect="1"/>
          </p:cNvSpPr>
          <p:nvPr>
            <p:ph type="sldImg"/>
          </p:nvPr>
        </p:nvSpPr>
        <p:spPr/>
      </p:sp>
      <p:sp>
        <p:nvSpPr>
          <p:cNvPr id="3" name="Contenidor de notes 2"/>
          <p:cNvSpPr>
            <a:spLocks noGrp="1"/>
          </p:cNvSpPr>
          <p:nvPr>
            <p:ph type="body" idx="1"/>
          </p:nvPr>
        </p:nvSpPr>
        <p:spPr/>
        <p:txBody>
          <a:bodyPr/>
          <a:lstStyle/>
          <a:p>
            <a:r>
              <a:rPr lang="en-US" dirty="0"/>
              <a:t>Later, using the angle of movement in addition to speed, the active state is split into Foraging and Travelling based ON the theory of area restricted search which predicts that animals will move more slowly and with higher turning angle while foraging and faster and more direct during transit</a:t>
            </a:r>
          </a:p>
          <a:p>
            <a:endParaRPr lang="en-US" dirty="0"/>
          </a:p>
          <a:p>
            <a:endParaRPr lang="en-US" dirty="0"/>
          </a:p>
        </p:txBody>
      </p:sp>
      <p:sp>
        <p:nvSpPr>
          <p:cNvPr id="4" name="Contenidor de número de diapositiva 3"/>
          <p:cNvSpPr>
            <a:spLocks noGrp="1"/>
          </p:cNvSpPr>
          <p:nvPr>
            <p:ph type="sldNum" sz="quarter" idx="5"/>
          </p:nvPr>
        </p:nvSpPr>
        <p:spPr/>
        <p:txBody>
          <a:bodyPr/>
          <a:lstStyle/>
          <a:p>
            <a:fld id="{BC99DE8B-C7E5-4347-A327-F8CD6E3E5D35}" type="slidenum">
              <a:rPr lang="ca-ES" smtClean="0"/>
              <a:t>5</a:t>
            </a:fld>
            <a:endParaRPr lang="ca-ES"/>
          </a:p>
        </p:txBody>
      </p:sp>
    </p:spTree>
    <p:extLst>
      <p:ext uri="{BB962C8B-B14F-4D97-AF65-F5344CB8AC3E}">
        <p14:creationId xmlns:p14="http://schemas.microsoft.com/office/powerpoint/2010/main" val="28147475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9DE8B-C7E5-4347-A327-F8CD6E3E5D35}" type="slidenum">
              <a:rPr lang="ca-ES" smtClean="0"/>
              <a:t>42</a:t>
            </a:fld>
            <a:endParaRPr lang="ca-ES"/>
          </a:p>
        </p:txBody>
      </p:sp>
    </p:spTree>
    <p:extLst>
      <p:ext uri="{BB962C8B-B14F-4D97-AF65-F5344CB8AC3E}">
        <p14:creationId xmlns:p14="http://schemas.microsoft.com/office/powerpoint/2010/main" val="2639342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9DE8B-C7E5-4347-A327-F8CD6E3E5D35}" type="slidenum">
              <a:rPr lang="ca-ES" smtClean="0"/>
              <a:t>45</a:t>
            </a:fld>
            <a:endParaRPr lang="ca-ES"/>
          </a:p>
        </p:txBody>
      </p:sp>
    </p:spTree>
    <p:extLst>
      <p:ext uri="{BB962C8B-B14F-4D97-AF65-F5344CB8AC3E}">
        <p14:creationId xmlns:p14="http://schemas.microsoft.com/office/powerpoint/2010/main" val="13674247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9DE8B-C7E5-4347-A327-F8CD6E3E5D35}" type="slidenum">
              <a:rPr lang="ca-ES" smtClean="0"/>
              <a:t>46</a:t>
            </a:fld>
            <a:endParaRPr lang="ca-ES"/>
          </a:p>
        </p:txBody>
      </p:sp>
    </p:spTree>
    <p:extLst>
      <p:ext uri="{BB962C8B-B14F-4D97-AF65-F5344CB8AC3E}">
        <p14:creationId xmlns:p14="http://schemas.microsoft.com/office/powerpoint/2010/main" val="28403953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2A64A-A1A2-9517-90FA-F9F8FE4F4D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1801CD-E853-3FAD-06F7-8634A5E86D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6C6918-7AD5-E537-60DE-C6F4F7C2F43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8A7C658-70BC-3AA3-2AAB-B126A3BC3552}"/>
              </a:ext>
            </a:extLst>
          </p:cNvPr>
          <p:cNvSpPr>
            <a:spLocks noGrp="1"/>
          </p:cNvSpPr>
          <p:nvPr>
            <p:ph type="sldNum" sz="quarter" idx="5"/>
          </p:nvPr>
        </p:nvSpPr>
        <p:spPr/>
        <p:txBody>
          <a:bodyPr/>
          <a:lstStyle/>
          <a:p>
            <a:fld id="{BC99DE8B-C7E5-4347-A327-F8CD6E3E5D35}" type="slidenum">
              <a:rPr lang="ca-ES" smtClean="0"/>
              <a:t>47</a:t>
            </a:fld>
            <a:endParaRPr lang="ca-ES"/>
          </a:p>
        </p:txBody>
      </p:sp>
    </p:spTree>
    <p:extLst>
      <p:ext uri="{BB962C8B-B14F-4D97-AF65-F5344CB8AC3E}">
        <p14:creationId xmlns:p14="http://schemas.microsoft.com/office/powerpoint/2010/main" val="2961334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idor d'imatge de diapositiva 1"/>
          <p:cNvSpPr>
            <a:spLocks noGrp="1" noRot="1" noChangeAspect="1"/>
          </p:cNvSpPr>
          <p:nvPr>
            <p:ph type="sldImg"/>
          </p:nvPr>
        </p:nvSpPr>
        <p:spPr/>
      </p:sp>
      <p:sp>
        <p:nvSpPr>
          <p:cNvPr id="3" name="Contenidor de notes 2"/>
          <p:cNvSpPr>
            <a:spLocks noGrp="1"/>
          </p:cNvSpPr>
          <p:nvPr>
            <p:ph type="body" idx="1"/>
          </p:nvPr>
        </p:nvSpPr>
        <p:spPr/>
        <p:txBody>
          <a:bodyPr/>
          <a:lstStyle/>
          <a:p>
            <a:r>
              <a:rPr lang="ca-ES" dirty="0" err="1"/>
              <a:t>While</a:t>
            </a:r>
            <a:r>
              <a:rPr lang="ca-ES" dirty="0"/>
              <a:t> </a:t>
            </a:r>
            <a:r>
              <a:rPr lang="ca-ES" dirty="0" err="1"/>
              <a:t>the</a:t>
            </a:r>
            <a:r>
              <a:rPr lang="ca-ES" dirty="0"/>
              <a:t> </a:t>
            </a:r>
            <a:r>
              <a:rPr lang="ca-ES" dirty="0" err="1"/>
              <a:t>use</a:t>
            </a:r>
            <a:r>
              <a:rPr lang="ca-ES" dirty="0"/>
              <a:t> of </a:t>
            </a:r>
            <a:r>
              <a:rPr lang="ca-ES" dirty="0" err="1"/>
              <a:t>area</a:t>
            </a:r>
            <a:r>
              <a:rPr lang="ca-ES" dirty="0"/>
              <a:t> </a:t>
            </a:r>
            <a:r>
              <a:rPr lang="ca-ES" dirty="0" err="1"/>
              <a:t>restricted</a:t>
            </a:r>
            <a:r>
              <a:rPr lang="ca-ES" dirty="0"/>
              <a:t> </a:t>
            </a:r>
            <a:r>
              <a:rPr lang="ca-ES" dirty="0" err="1"/>
              <a:t>search</a:t>
            </a:r>
            <a:r>
              <a:rPr lang="ca-ES" dirty="0"/>
              <a:t> is </a:t>
            </a:r>
            <a:r>
              <a:rPr lang="ca-ES" dirty="0" err="1"/>
              <a:t>well</a:t>
            </a:r>
            <a:r>
              <a:rPr lang="ca-ES" dirty="0"/>
              <a:t> </a:t>
            </a:r>
            <a:r>
              <a:rPr lang="ca-ES" dirty="0" err="1"/>
              <a:t>defined</a:t>
            </a:r>
            <a:r>
              <a:rPr lang="ca-ES" dirty="0"/>
              <a:t> in </a:t>
            </a:r>
            <a:r>
              <a:rPr lang="ca-ES" dirty="0" err="1"/>
              <a:t>seabirds</a:t>
            </a:r>
            <a:r>
              <a:rPr lang="ca-ES" dirty="0"/>
              <a:t> </a:t>
            </a:r>
            <a:r>
              <a:rPr lang="ca-ES" dirty="0" err="1"/>
              <a:t>with</a:t>
            </a:r>
            <a:r>
              <a:rPr lang="ca-ES" dirty="0"/>
              <a:t> </a:t>
            </a:r>
            <a:r>
              <a:rPr lang="ca-ES" dirty="0" err="1"/>
              <a:t>commuting</a:t>
            </a:r>
            <a:r>
              <a:rPr lang="ca-ES" dirty="0"/>
              <a:t> trips, in </a:t>
            </a:r>
            <a:r>
              <a:rPr lang="ca-ES" dirty="0" err="1"/>
              <a:t>birds</a:t>
            </a:r>
            <a:r>
              <a:rPr lang="ca-ES" dirty="0"/>
              <a:t> </a:t>
            </a:r>
            <a:r>
              <a:rPr lang="ca-ES" dirty="0" err="1"/>
              <a:t>with</a:t>
            </a:r>
            <a:r>
              <a:rPr lang="ca-ES" dirty="0"/>
              <a:t> looping trips, </a:t>
            </a:r>
            <a:r>
              <a:rPr lang="ca-ES" dirty="0" err="1"/>
              <a:t>the</a:t>
            </a:r>
            <a:r>
              <a:rPr lang="ca-ES" dirty="0"/>
              <a:t> </a:t>
            </a:r>
            <a:r>
              <a:rPr lang="ca-ES" dirty="0" err="1"/>
              <a:t>use</a:t>
            </a:r>
            <a:r>
              <a:rPr lang="ca-ES" dirty="0"/>
              <a:t> of </a:t>
            </a:r>
            <a:r>
              <a:rPr lang="ca-ES" dirty="0" err="1"/>
              <a:t>areas</a:t>
            </a:r>
            <a:r>
              <a:rPr lang="ca-ES" dirty="0"/>
              <a:t> </a:t>
            </a:r>
            <a:r>
              <a:rPr lang="ca-ES" dirty="0" err="1"/>
              <a:t>restricted</a:t>
            </a:r>
            <a:r>
              <a:rPr lang="ca-ES" dirty="0"/>
              <a:t> </a:t>
            </a:r>
            <a:r>
              <a:rPr lang="ca-ES" dirty="0" err="1"/>
              <a:t>search</a:t>
            </a:r>
            <a:r>
              <a:rPr lang="ca-ES" dirty="0"/>
              <a:t> is </a:t>
            </a:r>
            <a:r>
              <a:rPr lang="ca-ES" dirty="0" err="1"/>
              <a:t>more</a:t>
            </a:r>
            <a:r>
              <a:rPr lang="ca-ES" dirty="0"/>
              <a:t> </a:t>
            </a:r>
            <a:r>
              <a:rPr lang="ca-ES" dirty="0" err="1"/>
              <a:t>spread</a:t>
            </a:r>
            <a:r>
              <a:rPr lang="ca-ES" dirty="0"/>
              <a:t>, </a:t>
            </a:r>
            <a:r>
              <a:rPr lang="ca-ES" dirty="0" err="1"/>
              <a:t>with</a:t>
            </a:r>
            <a:r>
              <a:rPr lang="ca-ES" dirty="0"/>
              <a:t> </a:t>
            </a:r>
            <a:r>
              <a:rPr lang="ca-ES" dirty="0" err="1"/>
              <a:t>opportunistic</a:t>
            </a:r>
            <a:r>
              <a:rPr lang="ca-ES" dirty="0"/>
              <a:t> </a:t>
            </a:r>
            <a:r>
              <a:rPr lang="ca-ES" dirty="0" err="1"/>
              <a:t>foraging</a:t>
            </a:r>
            <a:r>
              <a:rPr lang="ca-ES" dirty="0"/>
              <a:t> </a:t>
            </a:r>
            <a:r>
              <a:rPr lang="ca-ES" dirty="0" err="1"/>
              <a:t>throughout</a:t>
            </a:r>
            <a:r>
              <a:rPr lang="ca-ES" dirty="0"/>
              <a:t> </a:t>
            </a:r>
            <a:r>
              <a:rPr lang="ca-ES" dirty="0" err="1"/>
              <a:t>the</a:t>
            </a:r>
            <a:r>
              <a:rPr lang="ca-ES" dirty="0"/>
              <a:t> </a:t>
            </a:r>
            <a:r>
              <a:rPr lang="ca-ES" dirty="0" err="1"/>
              <a:t>trip</a:t>
            </a:r>
            <a:endParaRPr lang="ca-ES" dirty="0"/>
          </a:p>
        </p:txBody>
      </p:sp>
      <p:sp>
        <p:nvSpPr>
          <p:cNvPr id="4" name="Contenidor de número de diapositiva 3"/>
          <p:cNvSpPr>
            <a:spLocks noGrp="1"/>
          </p:cNvSpPr>
          <p:nvPr>
            <p:ph type="sldNum" sz="quarter" idx="5"/>
          </p:nvPr>
        </p:nvSpPr>
        <p:spPr/>
        <p:txBody>
          <a:bodyPr/>
          <a:lstStyle/>
          <a:p>
            <a:fld id="{BC99DE8B-C7E5-4347-A327-F8CD6E3E5D35}" type="slidenum">
              <a:rPr lang="ca-ES" smtClean="0"/>
              <a:t>6</a:t>
            </a:fld>
            <a:endParaRPr lang="ca-ES"/>
          </a:p>
        </p:txBody>
      </p:sp>
    </p:spTree>
    <p:extLst>
      <p:ext uri="{BB962C8B-B14F-4D97-AF65-F5344CB8AC3E}">
        <p14:creationId xmlns:p14="http://schemas.microsoft.com/office/powerpoint/2010/main" val="2084273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idor d'imatge de diapositiva 1"/>
          <p:cNvSpPr>
            <a:spLocks noGrp="1" noRot="1" noChangeAspect="1"/>
          </p:cNvSpPr>
          <p:nvPr>
            <p:ph type="sldImg"/>
          </p:nvPr>
        </p:nvSpPr>
        <p:spPr/>
      </p:sp>
      <p:sp>
        <p:nvSpPr>
          <p:cNvPr id="3" name="Contenidor de notes 2"/>
          <p:cNvSpPr>
            <a:spLocks noGrp="1"/>
          </p:cNvSpPr>
          <p:nvPr>
            <p:ph type="body" idx="1"/>
          </p:nvPr>
        </p:nvSpPr>
        <p:spPr/>
        <p:txBody>
          <a:bodyPr/>
          <a:lstStyle/>
          <a:p>
            <a:r>
              <a:rPr lang="ca-ES"/>
              <a:t>While traditional methods of cross validation of behavioural inferances such as direct observation or vídeo footage can be used on land, to cross validate behaviours at sea, auxiliary devices such as accelerometers, time depth recorders or immersion loggers can be used. </a:t>
            </a:r>
          </a:p>
          <a:p>
            <a:endParaRPr lang="ca-ES"/>
          </a:p>
          <a:p>
            <a:r>
              <a:rPr lang="ca-ES"/>
              <a:t>Unfourtunately few studies cross validate the model inferences and rely mainly on the visual inspection and interpretation of the trips</a:t>
            </a:r>
          </a:p>
          <a:p>
            <a:r>
              <a:rPr lang="ca-ES"/>
              <a:t>Those that do fing that accuracy varies based on the type of model used, the gps fix interval, the species and their foraging strategy and the environment. </a:t>
            </a:r>
          </a:p>
          <a:p>
            <a:endParaRPr lang="ca-ES"/>
          </a:p>
        </p:txBody>
      </p:sp>
      <p:sp>
        <p:nvSpPr>
          <p:cNvPr id="4" name="Contenidor de número de diapositiva 3"/>
          <p:cNvSpPr>
            <a:spLocks noGrp="1"/>
          </p:cNvSpPr>
          <p:nvPr>
            <p:ph type="sldNum" sz="quarter" idx="5"/>
          </p:nvPr>
        </p:nvSpPr>
        <p:spPr/>
        <p:txBody>
          <a:bodyPr/>
          <a:lstStyle/>
          <a:p>
            <a:fld id="{BC99DE8B-C7E5-4347-A327-F8CD6E3E5D35}" type="slidenum">
              <a:rPr lang="ca-ES" smtClean="0"/>
              <a:t>7</a:t>
            </a:fld>
            <a:endParaRPr lang="ca-ES"/>
          </a:p>
        </p:txBody>
      </p:sp>
    </p:spTree>
    <p:extLst>
      <p:ext uri="{BB962C8B-B14F-4D97-AF65-F5344CB8AC3E}">
        <p14:creationId xmlns:p14="http://schemas.microsoft.com/office/powerpoint/2010/main" val="527209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idor d'imatge de diapositiva 1"/>
          <p:cNvSpPr>
            <a:spLocks noGrp="1" noRot="1" noChangeAspect="1"/>
          </p:cNvSpPr>
          <p:nvPr>
            <p:ph type="sldImg"/>
          </p:nvPr>
        </p:nvSpPr>
        <p:spPr/>
      </p:sp>
      <p:sp>
        <p:nvSpPr>
          <p:cNvPr id="3" name="Contenidor de notes 2"/>
          <p:cNvSpPr>
            <a:spLocks noGrp="1"/>
          </p:cNvSpPr>
          <p:nvPr>
            <p:ph type="body" idx="1"/>
          </p:nvPr>
        </p:nvSpPr>
        <p:spPr/>
        <p:txBody>
          <a:bodyPr/>
          <a:lstStyle/>
          <a:p>
            <a:r>
              <a:rPr lang="ca-ES"/>
              <a:t>While traditional methods of cross validation of behavioural inferances such as direct observation or vídeo footage can be used on land, to cross validate behaviours at sea, auxiliary devices such as accelerometers, time depth recorders or immersion loggers can be used. </a:t>
            </a:r>
          </a:p>
          <a:p>
            <a:endParaRPr lang="ca-ES"/>
          </a:p>
          <a:p>
            <a:r>
              <a:rPr lang="ca-ES"/>
              <a:t>Unfourtunately few studies cross validate the model inferences and rely mainly on the visual inspection and interpretation of the trips</a:t>
            </a:r>
          </a:p>
          <a:p>
            <a:r>
              <a:rPr lang="ca-ES"/>
              <a:t>Those that do fing that accuracy varies based on the type of model used, the gps fix interval, the species and their foraging strategy and the environment. </a:t>
            </a:r>
          </a:p>
          <a:p>
            <a:endParaRPr lang="ca-ES"/>
          </a:p>
        </p:txBody>
      </p:sp>
      <p:sp>
        <p:nvSpPr>
          <p:cNvPr id="4" name="Contenidor de número de diapositiva 3"/>
          <p:cNvSpPr>
            <a:spLocks noGrp="1"/>
          </p:cNvSpPr>
          <p:nvPr>
            <p:ph type="sldNum" sz="quarter" idx="5"/>
          </p:nvPr>
        </p:nvSpPr>
        <p:spPr/>
        <p:txBody>
          <a:bodyPr/>
          <a:lstStyle/>
          <a:p>
            <a:fld id="{BC99DE8B-C7E5-4347-A327-F8CD6E3E5D35}" type="slidenum">
              <a:rPr lang="ca-ES" smtClean="0"/>
              <a:t>8</a:t>
            </a:fld>
            <a:endParaRPr lang="ca-ES"/>
          </a:p>
        </p:txBody>
      </p:sp>
    </p:spTree>
    <p:extLst>
      <p:ext uri="{BB962C8B-B14F-4D97-AF65-F5344CB8AC3E}">
        <p14:creationId xmlns:p14="http://schemas.microsoft.com/office/powerpoint/2010/main" val="1595664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idor d'imatge de diapositiva 1"/>
          <p:cNvSpPr>
            <a:spLocks noGrp="1" noRot="1" noChangeAspect="1"/>
          </p:cNvSpPr>
          <p:nvPr>
            <p:ph type="sldImg"/>
          </p:nvPr>
        </p:nvSpPr>
        <p:spPr/>
      </p:sp>
      <p:sp>
        <p:nvSpPr>
          <p:cNvPr id="3" name="Contenidor de notes 2"/>
          <p:cNvSpPr>
            <a:spLocks noGrp="1"/>
          </p:cNvSpPr>
          <p:nvPr>
            <p:ph type="body" idx="1"/>
          </p:nvPr>
        </p:nvSpPr>
        <p:spPr/>
        <p:txBody>
          <a:bodyPr/>
          <a:lstStyle/>
          <a:p>
            <a:r>
              <a:rPr lang="ca-ES"/>
              <a:t>While traditional methods of cross validation of behavioural inferances such as direct observation or vídeo footage can be used on land, to cross validate behaviours at sea, auxiliary devices such as accelerometers, time depth recorders or immersion loggers can be used. </a:t>
            </a:r>
          </a:p>
          <a:p>
            <a:endParaRPr lang="ca-ES"/>
          </a:p>
          <a:p>
            <a:r>
              <a:rPr lang="ca-ES"/>
              <a:t>Unfourtunately few studies cross validate the model inferences and rely mainly on the visual inspection and interpretation of the trips</a:t>
            </a:r>
          </a:p>
          <a:p>
            <a:r>
              <a:rPr lang="ca-ES"/>
              <a:t>Those that do fing that accuracy varies based on the type of model used, the gps fix interval, the species and their foraging strategy and the environment. </a:t>
            </a:r>
          </a:p>
          <a:p>
            <a:endParaRPr lang="ca-ES"/>
          </a:p>
        </p:txBody>
      </p:sp>
      <p:sp>
        <p:nvSpPr>
          <p:cNvPr id="4" name="Contenidor de número de diapositiva 3"/>
          <p:cNvSpPr>
            <a:spLocks noGrp="1"/>
          </p:cNvSpPr>
          <p:nvPr>
            <p:ph type="sldNum" sz="quarter" idx="5"/>
          </p:nvPr>
        </p:nvSpPr>
        <p:spPr/>
        <p:txBody>
          <a:bodyPr/>
          <a:lstStyle/>
          <a:p>
            <a:fld id="{BC99DE8B-C7E5-4347-A327-F8CD6E3E5D35}" type="slidenum">
              <a:rPr lang="ca-ES" smtClean="0"/>
              <a:t>9</a:t>
            </a:fld>
            <a:endParaRPr lang="ca-ES"/>
          </a:p>
        </p:txBody>
      </p:sp>
    </p:spTree>
    <p:extLst>
      <p:ext uri="{BB962C8B-B14F-4D97-AF65-F5344CB8AC3E}">
        <p14:creationId xmlns:p14="http://schemas.microsoft.com/office/powerpoint/2010/main" val="2131419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idor d'imatge de diapositiva 1"/>
          <p:cNvSpPr>
            <a:spLocks noGrp="1" noRot="1" noChangeAspect="1"/>
          </p:cNvSpPr>
          <p:nvPr>
            <p:ph type="sldImg"/>
          </p:nvPr>
        </p:nvSpPr>
        <p:spPr/>
      </p:sp>
      <p:sp>
        <p:nvSpPr>
          <p:cNvPr id="3" name="Contenidor de notes 2"/>
          <p:cNvSpPr>
            <a:spLocks noGrp="1"/>
          </p:cNvSpPr>
          <p:nvPr>
            <p:ph type="body" idx="1"/>
          </p:nvPr>
        </p:nvSpPr>
        <p:spPr/>
        <p:txBody>
          <a:bodyPr/>
          <a:lstStyle/>
          <a:p>
            <a:r>
              <a:rPr lang="ca-ES"/>
              <a:t>To improve the model output, </a:t>
            </a:r>
          </a:p>
          <a:p>
            <a:endParaRPr lang="ca-ES"/>
          </a:p>
          <a:p>
            <a:r>
              <a:rPr lang="ca-ES"/>
              <a:t>you can reduce the GPS fix interval, although this may not always be possible to to battery life restrictions,</a:t>
            </a:r>
          </a:p>
          <a:p>
            <a:r>
              <a:rPr lang="ca-ES"/>
              <a:t>can include auxiliary data to the models (acc. wet dry, tdr). Unfourtuately these devices are often costly and there might be weight and size limitations that restrict their Deployment alongsige a gps. </a:t>
            </a:r>
          </a:p>
        </p:txBody>
      </p:sp>
      <p:sp>
        <p:nvSpPr>
          <p:cNvPr id="4" name="Contenidor de número de diapositiva 3"/>
          <p:cNvSpPr>
            <a:spLocks noGrp="1"/>
          </p:cNvSpPr>
          <p:nvPr>
            <p:ph type="sldNum" sz="quarter" idx="5"/>
          </p:nvPr>
        </p:nvSpPr>
        <p:spPr/>
        <p:txBody>
          <a:bodyPr/>
          <a:lstStyle/>
          <a:p>
            <a:fld id="{BC99DE8B-C7E5-4347-A327-F8CD6E3E5D35}" type="slidenum">
              <a:rPr lang="ca-ES" smtClean="0"/>
              <a:t>10</a:t>
            </a:fld>
            <a:endParaRPr lang="ca-ES"/>
          </a:p>
        </p:txBody>
      </p:sp>
    </p:spTree>
    <p:extLst>
      <p:ext uri="{BB962C8B-B14F-4D97-AF65-F5344CB8AC3E}">
        <p14:creationId xmlns:p14="http://schemas.microsoft.com/office/powerpoint/2010/main" val="458124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ol">
    <p:spTree>
      <p:nvGrpSpPr>
        <p:cNvPr id="1" name=""/>
        <p:cNvGrpSpPr/>
        <p:nvPr/>
      </p:nvGrpSpPr>
      <p:grpSpPr>
        <a:xfrm>
          <a:off x="0" y="0"/>
          <a:ext cx="0" cy="0"/>
          <a:chOff x="0" y="0"/>
          <a:chExt cx="0" cy="0"/>
        </a:xfrm>
      </p:grpSpPr>
      <p:sp>
        <p:nvSpPr>
          <p:cNvPr id="2" name="Títol 1">
            <a:extLst>
              <a:ext uri="{FF2B5EF4-FFF2-40B4-BE49-F238E27FC236}">
                <a16:creationId xmlns:a16="http://schemas.microsoft.com/office/drawing/2014/main" id="{E0178A68-9B04-483F-A6BF-10C32EDCAEE6}"/>
              </a:ext>
            </a:extLst>
          </p:cNvPr>
          <p:cNvSpPr>
            <a:spLocks noGrp="1"/>
          </p:cNvSpPr>
          <p:nvPr>
            <p:ph type="ctrTitle"/>
          </p:nvPr>
        </p:nvSpPr>
        <p:spPr>
          <a:xfrm>
            <a:off x="1524000" y="1122363"/>
            <a:ext cx="9144000" cy="2387600"/>
          </a:xfrm>
        </p:spPr>
        <p:txBody>
          <a:bodyPr anchor="b"/>
          <a:lstStyle>
            <a:lvl1pPr algn="ctr">
              <a:defRPr sz="6000"/>
            </a:lvl1pPr>
          </a:lstStyle>
          <a:p>
            <a:r>
              <a:rPr lang="ca-ES"/>
              <a:t>Feu clic aquí per editar l'estil</a:t>
            </a:r>
          </a:p>
        </p:txBody>
      </p:sp>
      <p:sp>
        <p:nvSpPr>
          <p:cNvPr id="3" name="Subtítol 2">
            <a:extLst>
              <a:ext uri="{FF2B5EF4-FFF2-40B4-BE49-F238E27FC236}">
                <a16:creationId xmlns:a16="http://schemas.microsoft.com/office/drawing/2014/main" id="{B4340A8A-1FBF-4A4E-AFDF-6D69C7A916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a-ES"/>
              <a:t>Feu clic aquí per editar l'estil de subtítols del patró</a:t>
            </a:r>
          </a:p>
        </p:txBody>
      </p:sp>
      <p:sp>
        <p:nvSpPr>
          <p:cNvPr id="4" name="Contenidor de data 3">
            <a:extLst>
              <a:ext uri="{FF2B5EF4-FFF2-40B4-BE49-F238E27FC236}">
                <a16:creationId xmlns:a16="http://schemas.microsoft.com/office/drawing/2014/main" id="{A06317E8-F6CE-42DA-A6AE-1241567A78A6}"/>
              </a:ext>
            </a:extLst>
          </p:cNvPr>
          <p:cNvSpPr>
            <a:spLocks noGrp="1"/>
          </p:cNvSpPr>
          <p:nvPr>
            <p:ph type="dt" sz="half" idx="10"/>
          </p:nvPr>
        </p:nvSpPr>
        <p:spPr/>
        <p:txBody>
          <a:bodyPr/>
          <a:lstStyle/>
          <a:p>
            <a:fld id="{C14F754A-B168-4F35-839C-6CAA639802A0}" type="datetimeFigureOut">
              <a:rPr lang="ca-ES" smtClean="0"/>
              <a:t>30/6/2025</a:t>
            </a:fld>
            <a:endParaRPr lang="ca-ES"/>
          </a:p>
        </p:txBody>
      </p:sp>
      <p:sp>
        <p:nvSpPr>
          <p:cNvPr id="5" name="Contenidor de peu de pàgina 4">
            <a:extLst>
              <a:ext uri="{FF2B5EF4-FFF2-40B4-BE49-F238E27FC236}">
                <a16:creationId xmlns:a16="http://schemas.microsoft.com/office/drawing/2014/main" id="{055543D1-05DA-407E-A3B5-67ABA0F99E30}"/>
              </a:ext>
            </a:extLst>
          </p:cNvPr>
          <p:cNvSpPr>
            <a:spLocks noGrp="1"/>
          </p:cNvSpPr>
          <p:nvPr>
            <p:ph type="ftr" sz="quarter" idx="11"/>
          </p:nvPr>
        </p:nvSpPr>
        <p:spPr/>
        <p:txBody>
          <a:bodyPr/>
          <a:lstStyle/>
          <a:p>
            <a:endParaRPr lang="ca-ES"/>
          </a:p>
        </p:txBody>
      </p:sp>
      <p:sp>
        <p:nvSpPr>
          <p:cNvPr id="6" name="Contenidor de número de diapositiva 5">
            <a:extLst>
              <a:ext uri="{FF2B5EF4-FFF2-40B4-BE49-F238E27FC236}">
                <a16:creationId xmlns:a16="http://schemas.microsoft.com/office/drawing/2014/main" id="{00EA459D-E2D0-421F-A3B4-65816378CA27}"/>
              </a:ext>
            </a:extLst>
          </p:cNvPr>
          <p:cNvSpPr>
            <a:spLocks noGrp="1"/>
          </p:cNvSpPr>
          <p:nvPr>
            <p:ph type="sldNum" sz="quarter" idx="12"/>
          </p:nvPr>
        </p:nvSpPr>
        <p:spPr/>
        <p:txBody>
          <a:bodyPr/>
          <a:lstStyle/>
          <a:p>
            <a:fld id="{8591BCB0-4523-40FF-BA83-8589D30E6B5C}" type="slidenum">
              <a:rPr lang="ca-ES" smtClean="0"/>
              <a:t>‹#›</a:t>
            </a:fld>
            <a:endParaRPr lang="ca-ES"/>
          </a:p>
        </p:txBody>
      </p:sp>
    </p:spTree>
    <p:extLst>
      <p:ext uri="{BB962C8B-B14F-4D97-AF65-F5344CB8AC3E}">
        <p14:creationId xmlns:p14="http://schemas.microsoft.com/office/powerpoint/2010/main" val="1300094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ol i text vertical">
    <p:spTree>
      <p:nvGrpSpPr>
        <p:cNvPr id="1" name=""/>
        <p:cNvGrpSpPr/>
        <p:nvPr/>
      </p:nvGrpSpPr>
      <p:grpSpPr>
        <a:xfrm>
          <a:off x="0" y="0"/>
          <a:ext cx="0" cy="0"/>
          <a:chOff x="0" y="0"/>
          <a:chExt cx="0" cy="0"/>
        </a:xfrm>
      </p:grpSpPr>
      <p:sp>
        <p:nvSpPr>
          <p:cNvPr id="2" name="Títol 1">
            <a:extLst>
              <a:ext uri="{FF2B5EF4-FFF2-40B4-BE49-F238E27FC236}">
                <a16:creationId xmlns:a16="http://schemas.microsoft.com/office/drawing/2014/main" id="{695C7926-68DA-4C0C-8EBC-89CD9A725B5F}"/>
              </a:ext>
            </a:extLst>
          </p:cNvPr>
          <p:cNvSpPr>
            <a:spLocks noGrp="1"/>
          </p:cNvSpPr>
          <p:nvPr>
            <p:ph type="title"/>
          </p:nvPr>
        </p:nvSpPr>
        <p:spPr/>
        <p:txBody>
          <a:bodyPr/>
          <a:lstStyle/>
          <a:p>
            <a:r>
              <a:rPr lang="ca-ES"/>
              <a:t>Feu clic aquí per editar l'estil</a:t>
            </a:r>
          </a:p>
        </p:txBody>
      </p:sp>
      <p:sp>
        <p:nvSpPr>
          <p:cNvPr id="3" name="Contenidor de text vertical 2">
            <a:extLst>
              <a:ext uri="{FF2B5EF4-FFF2-40B4-BE49-F238E27FC236}">
                <a16:creationId xmlns:a16="http://schemas.microsoft.com/office/drawing/2014/main" id="{ACBF5A35-430F-459C-B03F-1C59C7480AFF}"/>
              </a:ext>
            </a:extLst>
          </p:cNvPr>
          <p:cNvSpPr>
            <a:spLocks noGrp="1"/>
          </p:cNvSpPr>
          <p:nvPr>
            <p:ph type="body" orient="vert" idx="1"/>
          </p:nvPr>
        </p:nvSpPr>
        <p:spPr/>
        <p:txBody>
          <a:bodyPr vert="eaVert"/>
          <a:lstStyle/>
          <a:p>
            <a:pPr lvl="0"/>
            <a:r>
              <a:rPr lang="ca-ES"/>
              <a:t>Editeu els estils de text del patró</a:t>
            </a:r>
          </a:p>
          <a:p>
            <a:pPr lvl="1"/>
            <a:r>
              <a:rPr lang="ca-ES"/>
              <a:t>Segon nivell</a:t>
            </a:r>
          </a:p>
          <a:p>
            <a:pPr lvl="2"/>
            <a:r>
              <a:rPr lang="ca-ES"/>
              <a:t>Tercer nivell</a:t>
            </a:r>
          </a:p>
          <a:p>
            <a:pPr lvl="3"/>
            <a:r>
              <a:rPr lang="ca-ES"/>
              <a:t>Quart nivell</a:t>
            </a:r>
          </a:p>
          <a:p>
            <a:pPr lvl="4"/>
            <a:r>
              <a:rPr lang="ca-ES"/>
              <a:t>Cinquè nivell</a:t>
            </a:r>
          </a:p>
        </p:txBody>
      </p:sp>
      <p:sp>
        <p:nvSpPr>
          <p:cNvPr id="4" name="Contenidor de data 3">
            <a:extLst>
              <a:ext uri="{FF2B5EF4-FFF2-40B4-BE49-F238E27FC236}">
                <a16:creationId xmlns:a16="http://schemas.microsoft.com/office/drawing/2014/main" id="{4EDEFBF2-673C-42FF-A111-4DF437336CF9}"/>
              </a:ext>
            </a:extLst>
          </p:cNvPr>
          <p:cNvSpPr>
            <a:spLocks noGrp="1"/>
          </p:cNvSpPr>
          <p:nvPr>
            <p:ph type="dt" sz="half" idx="10"/>
          </p:nvPr>
        </p:nvSpPr>
        <p:spPr/>
        <p:txBody>
          <a:bodyPr/>
          <a:lstStyle/>
          <a:p>
            <a:fld id="{C14F754A-B168-4F35-839C-6CAA639802A0}" type="datetimeFigureOut">
              <a:rPr lang="ca-ES" smtClean="0"/>
              <a:t>30/6/2025</a:t>
            </a:fld>
            <a:endParaRPr lang="ca-ES"/>
          </a:p>
        </p:txBody>
      </p:sp>
      <p:sp>
        <p:nvSpPr>
          <p:cNvPr id="5" name="Contenidor de peu de pàgina 4">
            <a:extLst>
              <a:ext uri="{FF2B5EF4-FFF2-40B4-BE49-F238E27FC236}">
                <a16:creationId xmlns:a16="http://schemas.microsoft.com/office/drawing/2014/main" id="{9BCD59B3-8548-4711-869C-83A6ED4F3CC8}"/>
              </a:ext>
            </a:extLst>
          </p:cNvPr>
          <p:cNvSpPr>
            <a:spLocks noGrp="1"/>
          </p:cNvSpPr>
          <p:nvPr>
            <p:ph type="ftr" sz="quarter" idx="11"/>
          </p:nvPr>
        </p:nvSpPr>
        <p:spPr/>
        <p:txBody>
          <a:bodyPr/>
          <a:lstStyle/>
          <a:p>
            <a:endParaRPr lang="ca-ES"/>
          </a:p>
        </p:txBody>
      </p:sp>
      <p:sp>
        <p:nvSpPr>
          <p:cNvPr id="6" name="Contenidor de número de diapositiva 5">
            <a:extLst>
              <a:ext uri="{FF2B5EF4-FFF2-40B4-BE49-F238E27FC236}">
                <a16:creationId xmlns:a16="http://schemas.microsoft.com/office/drawing/2014/main" id="{65169421-16FC-4035-A2CD-F1C2698CFB92}"/>
              </a:ext>
            </a:extLst>
          </p:cNvPr>
          <p:cNvSpPr>
            <a:spLocks noGrp="1"/>
          </p:cNvSpPr>
          <p:nvPr>
            <p:ph type="sldNum" sz="quarter" idx="12"/>
          </p:nvPr>
        </p:nvSpPr>
        <p:spPr/>
        <p:txBody>
          <a:bodyPr/>
          <a:lstStyle/>
          <a:p>
            <a:fld id="{8591BCB0-4523-40FF-BA83-8589D30E6B5C}" type="slidenum">
              <a:rPr lang="ca-ES" smtClean="0"/>
              <a:t>‹#›</a:t>
            </a:fld>
            <a:endParaRPr lang="ca-ES"/>
          </a:p>
        </p:txBody>
      </p:sp>
    </p:spTree>
    <p:extLst>
      <p:ext uri="{BB962C8B-B14F-4D97-AF65-F5344CB8AC3E}">
        <p14:creationId xmlns:p14="http://schemas.microsoft.com/office/powerpoint/2010/main" val="21940510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ol vertical i text">
    <p:spTree>
      <p:nvGrpSpPr>
        <p:cNvPr id="1" name=""/>
        <p:cNvGrpSpPr/>
        <p:nvPr/>
      </p:nvGrpSpPr>
      <p:grpSpPr>
        <a:xfrm>
          <a:off x="0" y="0"/>
          <a:ext cx="0" cy="0"/>
          <a:chOff x="0" y="0"/>
          <a:chExt cx="0" cy="0"/>
        </a:xfrm>
      </p:grpSpPr>
      <p:sp>
        <p:nvSpPr>
          <p:cNvPr id="2" name="Títol vertical 1">
            <a:extLst>
              <a:ext uri="{FF2B5EF4-FFF2-40B4-BE49-F238E27FC236}">
                <a16:creationId xmlns:a16="http://schemas.microsoft.com/office/drawing/2014/main" id="{66191C41-3BBA-4EDA-A23E-67917F09DB79}"/>
              </a:ext>
            </a:extLst>
          </p:cNvPr>
          <p:cNvSpPr>
            <a:spLocks noGrp="1"/>
          </p:cNvSpPr>
          <p:nvPr>
            <p:ph type="title" orient="vert"/>
          </p:nvPr>
        </p:nvSpPr>
        <p:spPr>
          <a:xfrm>
            <a:off x="8724900" y="365125"/>
            <a:ext cx="2628900" cy="5811838"/>
          </a:xfrm>
        </p:spPr>
        <p:txBody>
          <a:bodyPr vert="eaVert"/>
          <a:lstStyle/>
          <a:p>
            <a:r>
              <a:rPr lang="ca-ES"/>
              <a:t>Feu clic aquí per editar l'estil</a:t>
            </a:r>
          </a:p>
        </p:txBody>
      </p:sp>
      <p:sp>
        <p:nvSpPr>
          <p:cNvPr id="3" name="Contenidor de text vertical 2">
            <a:extLst>
              <a:ext uri="{FF2B5EF4-FFF2-40B4-BE49-F238E27FC236}">
                <a16:creationId xmlns:a16="http://schemas.microsoft.com/office/drawing/2014/main" id="{E001DFA5-40F5-4F02-A0E6-1B9B428FB865}"/>
              </a:ext>
            </a:extLst>
          </p:cNvPr>
          <p:cNvSpPr>
            <a:spLocks noGrp="1"/>
          </p:cNvSpPr>
          <p:nvPr>
            <p:ph type="body" orient="vert" idx="1"/>
          </p:nvPr>
        </p:nvSpPr>
        <p:spPr>
          <a:xfrm>
            <a:off x="838200" y="365125"/>
            <a:ext cx="7734300" cy="5811838"/>
          </a:xfrm>
        </p:spPr>
        <p:txBody>
          <a:bodyPr vert="eaVert"/>
          <a:lstStyle/>
          <a:p>
            <a:pPr lvl="0"/>
            <a:r>
              <a:rPr lang="ca-ES"/>
              <a:t>Editeu els estils de text del patró</a:t>
            </a:r>
          </a:p>
          <a:p>
            <a:pPr lvl="1"/>
            <a:r>
              <a:rPr lang="ca-ES"/>
              <a:t>Segon nivell</a:t>
            </a:r>
          </a:p>
          <a:p>
            <a:pPr lvl="2"/>
            <a:r>
              <a:rPr lang="ca-ES"/>
              <a:t>Tercer nivell</a:t>
            </a:r>
          </a:p>
          <a:p>
            <a:pPr lvl="3"/>
            <a:r>
              <a:rPr lang="ca-ES"/>
              <a:t>Quart nivell</a:t>
            </a:r>
          </a:p>
          <a:p>
            <a:pPr lvl="4"/>
            <a:r>
              <a:rPr lang="ca-ES"/>
              <a:t>Cinquè nivell</a:t>
            </a:r>
          </a:p>
        </p:txBody>
      </p:sp>
      <p:sp>
        <p:nvSpPr>
          <p:cNvPr id="4" name="Contenidor de data 3">
            <a:extLst>
              <a:ext uri="{FF2B5EF4-FFF2-40B4-BE49-F238E27FC236}">
                <a16:creationId xmlns:a16="http://schemas.microsoft.com/office/drawing/2014/main" id="{6E4E0DD9-C425-4FB6-84EC-6233D1349CD9}"/>
              </a:ext>
            </a:extLst>
          </p:cNvPr>
          <p:cNvSpPr>
            <a:spLocks noGrp="1"/>
          </p:cNvSpPr>
          <p:nvPr>
            <p:ph type="dt" sz="half" idx="10"/>
          </p:nvPr>
        </p:nvSpPr>
        <p:spPr/>
        <p:txBody>
          <a:bodyPr/>
          <a:lstStyle/>
          <a:p>
            <a:fld id="{C14F754A-B168-4F35-839C-6CAA639802A0}" type="datetimeFigureOut">
              <a:rPr lang="ca-ES" smtClean="0"/>
              <a:t>30/6/2025</a:t>
            </a:fld>
            <a:endParaRPr lang="ca-ES"/>
          </a:p>
        </p:txBody>
      </p:sp>
      <p:sp>
        <p:nvSpPr>
          <p:cNvPr id="5" name="Contenidor de peu de pàgina 4">
            <a:extLst>
              <a:ext uri="{FF2B5EF4-FFF2-40B4-BE49-F238E27FC236}">
                <a16:creationId xmlns:a16="http://schemas.microsoft.com/office/drawing/2014/main" id="{7B2C7CAD-62A8-41C9-AF79-C155C828BDBB}"/>
              </a:ext>
            </a:extLst>
          </p:cNvPr>
          <p:cNvSpPr>
            <a:spLocks noGrp="1"/>
          </p:cNvSpPr>
          <p:nvPr>
            <p:ph type="ftr" sz="quarter" idx="11"/>
          </p:nvPr>
        </p:nvSpPr>
        <p:spPr/>
        <p:txBody>
          <a:bodyPr/>
          <a:lstStyle/>
          <a:p>
            <a:endParaRPr lang="ca-ES"/>
          </a:p>
        </p:txBody>
      </p:sp>
      <p:sp>
        <p:nvSpPr>
          <p:cNvPr id="6" name="Contenidor de número de diapositiva 5">
            <a:extLst>
              <a:ext uri="{FF2B5EF4-FFF2-40B4-BE49-F238E27FC236}">
                <a16:creationId xmlns:a16="http://schemas.microsoft.com/office/drawing/2014/main" id="{4BE29E4C-CC8F-4D1D-94CF-5574375B3E10}"/>
              </a:ext>
            </a:extLst>
          </p:cNvPr>
          <p:cNvSpPr>
            <a:spLocks noGrp="1"/>
          </p:cNvSpPr>
          <p:nvPr>
            <p:ph type="sldNum" sz="quarter" idx="12"/>
          </p:nvPr>
        </p:nvSpPr>
        <p:spPr/>
        <p:txBody>
          <a:bodyPr/>
          <a:lstStyle/>
          <a:p>
            <a:fld id="{8591BCB0-4523-40FF-BA83-8589D30E6B5C}" type="slidenum">
              <a:rPr lang="ca-ES" smtClean="0"/>
              <a:t>‹#›</a:t>
            </a:fld>
            <a:endParaRPr lang="ca-ES"/>
          </a:p>
        </p:txBody>
      </p:sp>
    </p:spTree>
    <p:extLst>
      <p:ext uri="{BB962C8B-B14F-4D97-AF65-F5344CB8AC3E}">
        <p14:creationId xmlns:p14="http://schemas.microsoft.com/office/powerpoint/2010/main" val="758186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ol i objectes">
    <p:spTree>
      <p:nvGrpSpPr>
        <p:cNvPr id="1" name=""/>
        <p:cNvGrpSpPr/>
        <p:nvPr/>
      </p:nvGrpSpPr>
      <p:grpSpPr>
        <a:xfrm>
          <a:off x="0" y="0"/>
          <a:ext cx="0" cy="0"/>
          <a:chOff x="0" y="0"/>
          <a:chExt cx="0" cy="0"/>
        </a:xfrm>
      </p:grpSpPr>
      <p:sp>
        <p:nvSpPr>
          <p:cNvPr id="2" name="Títol 1">
            <a:extLst>
              <a:ext uri="{FF2B5EF4-FFF2-40B4-BE49-F238E27FC236}">
                <a16:creationId xmlns:a16="http://schemas.microsoft.com/office/drawing/2014/main" id="{EF0F81FE-6CA5-4749-A7A5-6FDD568A3240}"/>
              </a:ext>
            </a:extLst>
          </p:cNvPr>
          <p:cNvSpPr>
            <a:spLocks noGrp="1"/>
          </p:cNvSpPr>
          <p:nvPr>
            <p:ph type="title"/>
          </p:nvPr>
        </p:nvSpPr>
        <p:spPr/>
        <p:txBody>
          <a:bodyPr/>
          <a:lstStyle/>
          <a:p>
            <a:r>
              <a:rPr lang="ca-ES"/>
              <a:t>Feu clic aquí per editar l'estil</a:t>
            </a:r>
          </a:p>
        </p:txBody>
      </p:sp>
      <p:sp>
        <p:nvSpPr>
          <p:cNvPr id="3" name="Contenidor de contingut 2">
            <a:extLst>
              <a:ext uri="{FF2B5EF4-FFF2-40B4-BE49-F238E27FC236}">
                <a16:creationId xmlns:a16="http://schemas.microsoft.com/office/drawing/2014/main" id="{24B88FF6-2276-4A16-9635-52D222344C63}"/>
              </a:ext>
            </a:extLst>
          </p:cNvPr>
          <p:cNvSpPr>
            <a:spLocks noGrp="1"/>
          </p:cNvSpPr>
          <p:nvPr>
            <p:ph idx="1"/>
          </p:nvPr>
        </p:nvSpPr>
        <p:spPr/>
        <p:txBody>
          <a:bodyPr/>
          <a:lstStyle/>
          <a:p>
            <a:pPr lvl="0"/>
            <a:r>
              <a:rPr lang="ca-ES"/>
              <a:t>Editeu els estils de text del patró</a:t>
            </a:r>
          </a:p>
          <a:p>
            <a:pPr lvl="1"/>
            <a:r>
              <a:rPr lang="ca-ES"/>
              <a:t>Segon nivell</a:t>
            </a:r>
          </a:p>
          <a:p>
            <a:pPr lvl="2"/>
            <a:r>
              <a:rPr lang="ca-ES"/>
              <a:t>Tercer nivell</a:t>
            </a:r>
          </a:p>
          <a:p>
            <a:pPr lvl="3"/>
            <a:r>
              <a:rPr lang="ca-ES"/>
              <a:t>Quart nivell</a:t>
            </a:r>
          </a:p>
          <a:p>
            <a:pPr lvl="4"/>
            <a:r>
              <a:rPr lang="ca-ES"/>
              <a:t>Cinquè nivell</a:t>
            </a:r>
          </a:p>
        </p:txBody>
      </p:sp>
      <p:sp>
        <p:nvSpPr>
          <p:cNvPr id="4" name="Contenidor de data 3">
            <a:extLst>
              <a:ext uri="{FF2B5EF4-FFF2-40B4-BE49-F238E27FC236}">
                <a16:creationId xmlns:a16="http://schemas.microsoft.com/office/drawing/2014/main" id="{CE46660E-596E-42AA-A1BB-9799961D2F81}"/>
              </a:ext>
            </a:extLst>
          </p:cNvPr>
          <p:cNvSpPr>
            <a:spLocks noGrp="1"/>
          </p:cNvSpPr>
          <p:nvPr>
            <p:ph type="dt" sz="half" idx="10"/>
          </p:nvPr>
        </p:nvSpPr>
        <p:spPr/>
        <p:txBody>
          <a:bodyPr/>
          <a:lstStyle/>
          <a:p>
            <a:fld id="{C14F754A-B168-4F35-839C-6CAA639802A0}" type="datetimeFigureOut">
              <a:rPr lang="ca-ES" smtClean="0"/>
              <a:t>30/6/2025</a:t>
            </a:fld>
            <a:endParaRPr lang="ca-ES"/>
          </a:p>
        </p:txBody>
      </p:sp>
      <p:sp>
        <p:nvSpPr>
          <p:cNvPr id="5" name="Contenidor de peu de pàgina 4">
            <a:extLst>
              <a:ext uri="{FF2B5EF4-FFF2-40B4-BE49-F238E27FC236}">
                <a16:creationId xmlns:a16="http://schemas.microsoft.com/office/drawing/2014/main" id="{55517FF3-BFCE-4DAA-AD40-D0ECE661C7FD}"/>
              </a:ext>
            </a:extLst>
          </p:cNvPr>
          <p:cNvSpPr>
            <a:spLocks noGrp="1"/>
          </p:cNvSpPr>
          <p:nvPr>
            <p:ph type="ftr" sz="quarter" idx="11"/>
          </p:nvPr>
        </p:nvSpPr>
        <p:spPr/>
        <p:txBody>
          <a:bodyPr/>
          <a:lstStyle/>
          <a:p>
            <a:endParaRPr lang="ca-ES"/>
          </a:p>
        </p:txBody>
      </p:sp>
      <p:sp>
        <p:nvSpPr>
          <p:cNvPr id="6" name="Contenidor de número de diapositiva 5">
            <a:extLst>
              <a:ext uri="{FF2B5EF4-FFF2-40B4-BE49-F238E27FC236}">
                <a16:creationId xmlns:a16="http://schemas.microsoft.com/office/drawing/2014/main" id="{31BDE932-B19B-44AF-BACF-FD800B4CB841}"/>
              </a:ext>
            </a:extLst>
          </p:cNvPr>
          <p:cNvSpPr>
            <a:spLocks noGrp="1"/>
          </p:cNvSpPr>
          <p:nvPr>
            <p:ph type="sldNum" sz="quarter" idx="12"/>
          </p:nvPr>
        </p:nvSpPr>
        <p:spPr/>
        <p:txBody>
          <a:bodyPr/>
          <a:lstStyle/>
          <a:p>
            <a:fld id="{8591BCB0-4523-40FF-BA83-8589D30E6B5C}" type="slidenum">
              <a:rPr lang="ca-ES" smtClean="0"/>
              <a:t>‹#›</a:t>
            </a:fld>
            <a:endParaRPr lang="ca-ES"/>
          </a:p>
        </p:txBody>
      </p:sp>
    </p:spTree>
    <p:extLst>
      <p:ext uri="{BB962C8B-B14F-4D97-AF65-F5344CB8AC3E}">
        <p14:creationId xmlns:p14="http://schemas.microsoft.com/office/powerpoint/2010/main" val="1462332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pçalera de la secció">
    <p:spTree>
      <p:nvGrpSpPr>
        <p:cNvPr id="1" name=""/>
        <p:cNvGrpSpPr/>
        <p:nvPr/>
      </p:nvGrpSpPr>
      <p:grpSpPr>
        <a:xfrm>
          <a:off x="0" y="0"/>
          <a:ext cx="0" cy="0"/>
          <a:chOff x="0" y="0"/>
          <a:chExt cx="0" cy="0"/>
        </a:xfrm>
      </p:grpSpPr>
      <p:sp>
        <p:nvSpPr>
          <p:cNvPr id="2" name="Títol 1">
            <a:extLst>
              <a:ext uri="{FF2B5EF4-FFF2-40B4-BE49-F238E27FC236}">
                <a16:creationId xmlns:a16="http://schemas.microsoft.com/office/drawing/2014/main" id="{0189492E-1C61-4F1F-8DB8-0E0AE2359385}"/>
              </a:ext>
            </a:extLst>
          </p:cNvPr>
          <p:cNvSpPr>
            <a:spLocks noGrp="1"/>
          </p:cNvSpPr>
          <p:nvPr>
            <p:ph type="title"/>
          </p:nvPr>
        </p:nvSpPr>
        <p:spPr>
          <a:xfrm>
            <a:off x="831850" y="1709738"/>
            <a:ext cx="10515600" cy="2852737"/>
          </a:xfrm>
        </p:spPr>
        <p:txBody>
          <a:bodyPr anchor="b"/>
          <a:lstStyle>
            <a:lvl1pPr>
              <a:defRPr sz="6000"/>
            </a:lvl1pPr>
          </a:lstStyle>
          <a:p>
            <a:r>
              <a:rPr lang="ca-ES"/>
              <a:t>Feu clic aquí per editar l'estil</a:t>
            </a:r>
          </a:p>
        </p:txBody>
      </p:sp>
      <p:sp>
        <p:nvSpPr>
          <p:cNvPr id="3" name="Contenidor de text 2">
            <a:extLst>
              <a:ext uri="{FF2B5EF4-FFF2-40B4-BE49-F238E27FC236}">
                <a16:creationId xmlns:a16="http://schemas.microsoft.com/office/drawing/2014/main" id="{A993CBB4-B593-4677-806F-D3970BC466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ca-ES"/>
              <a:t>Editeu els estils de text del patró</a:t>
            </a:r>
          </a:p>
        </p:txBody>
      </p:sp>
      <p:sp>
        <p:nvSpPr>
          <p:cNvPr id="4" name="Contenidor de data 3">
            <a:extLst>
              <a:ext uri="{FF2B5EF4-FFF2-40B4-BE49-F238E27FC236}">
                <a16:creationId xmlns:a16="http://schemas.microsoft.com/office/drawing/2014/main" id="{906AF9D9-FDBF-4E2C-8429-25AC7BF5AEDB}"/>
              </a:ext>
            </a:extLst>
          </p:cNvPr>
          <p:cNvSpPr>
            <a:spLocks noGrp="1"/>
          </p:cNvSpPr>
          <p:nvPr>
            <p:ph type="dt" sz="half" idx="10"/>
          </p:nvPr>
        </p:nvSpPr>
        <p:spPr/>
        <p:txBody>
          <a:bodyPr/>
          <a:lstStyle/>
          <a:p>
            <a:fld id="{C14F754A-B168-4F35-839C-6CAA639802A0}" type="datetimeFigureOut">
              <a:rPr lang="ca-ES" smtClean="0"/>
              <a:t>30/6/2025</a:t>
            </a:fld>
            <a:endParaRPr lang="ca-ES"/>
          </a:p>
        </p:txBody>
      </p:sp>
      <p:sp>
        <p:nvSpPr>
          <p:cNvPr id="5" name="Contenidor de peu de pàgina 4">
            <a:extLst>
              <a:ext uri="{FF2B5EF4-FFF2-40B4-BE49-F238E27FC236}">
                <a16:creationId xmlns:a16="http://schemas.microsoft.com/office/drawing/2014/main" id="{5AED94BA-D31A-4D8A-9821-DA186E87CAF5}"/>
              </a:ext>
            </a:extLst>
          </p:cNvPr>
          <p:cNvSpPr>
            <a:spLocks noGrp="1"/>
          </p:cNvSpPr>
          <p:nvPr>
            <p:ph type="ftr" sz="quarter" idx="11"/>
          </p:nvPr>
        </p:nvSpPr>
        <p:spPr/>
        <p:txBody>
          <a:bodyPr/>
          <a:lstStyle/>
          <a:p>
            <a:endParaRPr lang="ca-ES"/>
          </a:p>
        </p:txBody>
      </p:sp>
      <p:sp>
        <p:nvSpPr>
          <p:cNvPr id="6" name="Contenidor de número de diapositiva 5">
            <a:extLst>
              <a:ext uri="{FF2B5EF4-FFF2-40B4-BE49-F238E27FC236}">
                <a16:creationId xmlns:a16="http://schemas.microsoft.com/office/drawing/2014/main" id="{B3F3FE16-D742-413A-AE11-18DD5772D634}"/>
              </a:ext>
            </a:extLst>
          </p:cNvPr>
          <p:cNvSpPr>
            <a:spLocks noGrp="1"/>
          </p:cNvSpPr>
          <p:nvPr>
            <p:ph type="sldNum" sz="quarter" idx="12"/>
          </p:nvPr>
        </p:nvSpPr>
        <p:spPr/>
        <p:txBody>
          <a:bodyPr/>
          <a:lstStyle/>
          <a:p>
            <a:fld id="{8591BCB0-4523-40FF-BA83-8589D30E6B5C}" type="slidenum">
              <a:rPr lang="ca-ES" smtClean="0"/>
              <a:t>‹#›</a:t>
            </a:fld>
            <a:endParaRPr lang="ca-ES"/>
          </a:p>
        </p:txBody>
      </p:sp>
    </p:spTree>
    <p:extLst>
      <p:ext uri="{BB962C8B-B14F-4D97-AF65-F5344CB8AC3E}">
        <p14:creationId xmlns:p14="http://schemas.microsoft.com/office/powerpoint/2010/main" val="1514853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ctes">
    <p:spTree>
      <p:nvGrpSpPr>
        <p:cNvPr id="1" name=""/>
        <p:cNvGrpSpPr/>
        <p:nvPr/>
      </p:nvGrpSpPr>
      <p:grpSpPr>
        <a:xfrm>
          <a:off x="0" y="0"/>
          <a:ext cx="0" cy="0"/>
          <a:chOff x="0" y="0"/>
          <a:chExt cx="0" cy="0"/>
        </a:xfrm>
      </p:grpSpPr>
      <p:sp>
        <p:nvSpPr>
          <p:cNvPr id="2" name="Títol 1">
            <a:extLst>
              <a:ext uri="{FF2B5EF4-FFF2-40B4-BE49-F238E27FC236}">
                <a16:creationId xmlns:a16="http://schemas.microsoft.com/office/drawing/2014/main" id="{4F90610D-6067-4D4C-9138-7E585F2D8D47}"/>
              </a:ext>
            </a:extLst>
          </p:cNvPr>
          <p:cNvSpPr>
            <a:spLocks noGrp="1"/>
          </p:cNvSpPr>
          <p:nvPr>
            <p:ph type="title"/>
          </p:nvPr>
        </p:nvSpPr>
        <p:spPr/>
        <p:txBody>
          <a:bodyPr/>
          <a:lstStyle/>
          <a:p>
            <a:r>
              <a:rPr lang="ca-ES"/>
              <a:t>Feu clic aquí per editar l'estil</a:t>
            </a:r>
          </a:p>
        </p:txBody>
      </p:sp>
      <p:sp>
        <p:nvSpPr>
          <p:cNvPr id="3" name="Contenidor de contingut 2">
            <a:extLst>
              <a:ext uri="{FF2B5EF4-FFF2-40B4-BE49-F238E27FC236}">
                <a16:creationId xmlns:a16="http://schemas.microsoft.com/office/drawing/2014/main" id="{0A326FC8-55A2-4203-B60F-0D3AD1CB8EA8}"/>
              </a:ext>
            </a:extLst>
          </p:cNvPr>
          <p:cNvSpPr>
            <a:spLocks noGrp="1"/>
          </p:cNvSpPr>
          <p:nvPr>
            <p:ph sz="half" idx="1"/>
          </p:nvPr>
        </p:nvSpPr>
        <p:spPr>
          <a:xfrm>
            <a:off x="838200" y="1825625"/>
            <a:ext cx="5181600" cy="4351338"/>
          </a:xfrm>
        </p:spPr>
        <p:txBody>
          <a:bodyPr/>
          <a:lstStyle/>
          <a:p>
            <a:pPr lvl="0"/>
            <a:r>
              <a:rPr lang="ca-ES"/>
              <a:t>Editeu els estils de text del patró</a:t>
            </a:r>
          </a:p>
          <a:p>
            <a:pPr lvl="1"/>
            <a:r>
              <a:rPr lang="ca-ES"/>
              <a:t>Segon nivell</a:t>
            </a:r>
          </a:p>
          <a:p>
            <a:pPr lvl="2"/>
            <a:r>
              <a:rPr lang="ca-ES"/>
              <a:t>Tercer nivell</a:t>
            </a:r>
          </a:p>
          <a:p>
            <a:pPr lvl="3"/>
            <a:r>
              <a:rPr lang="ca-ES"/>
              <a:t>Quart nivell</a:t>
            </a:r>
          </a:p>
          <a:p>
            <a:pPr lvl="4"/>
            <a:r>
              <a:rPr lang="ca-ES"/>
              <a:t>Cinquè nivell</a:t>
            </a:r>
          </a:p>
        </p:txBody>
      </p:sp>
      <p:sp>
        <p:nvSpPr>
          <p:cNvPr id="4" name="Contenidor de contingut 3">
            <a:extLst>
              <a:ext uri="{FF2B5EF4-FFF2-40B4-BE49-F238E27FC236}">
                <a16:creationId xmlns:a16="http://schemas.microsoft.com/office/drawing/2014/main" id="{1F75B5C1-1EBF-47F9-A298-89E5EC42CDFA}"/>
              </a:ext>
            </a:extLst>
          </p:cNvPr>
          <p:cNvSpPr>
            <a:spLocks noGrp="1"/>
          </p:cNvSpPr>
          <p:nvPr>
            <p:ph sz="half" idx="2"/>
          </p:nvPr>
        </p:nvSpPr>
        <p:spPr>
          <a:xfrm>
            <a:off x="6172200" y="1825625"/>
            <a:ext cx="5181600" cy="4351338"/>
          </a:xfrm>
        </p:spPr>
        <p:txBody>
          <a:bodyPr/>
          <a:lstStyle/>
          <a:p>
            <a:pPr lvl="0"/>
            <a:r>
              <a:rPr lang="ca-ES"/>
              <a:t>Editeu els estils de text del patró</a:t>
            </a:r>
          </a:p>
          <a:p>
            <a:pPr lvl="1"/>
            <a:r>
              <a:rPr lang="ca-ES"/>
              <a:t>Segon nivell</a:t>
            </a:r>
          </a:p>
          <a:p>
            <a:pPr lvl="2"/>
            <a:r>
              <a:rPr lang="ca-ES"/>
              <a:t>Tercer nivell</a:t>
            </a:r>
          </a:p>
          <a:p>
            <a:pPr lvl="3"/>
            <a:r>
              <a:rPr lang="ca-ES"/>
              <a:t>Quart nivell</a:t>
            </a:r>
          </a:p>
          <a:p>
            <a:pPr lvl="4"/>
            <a:r>
              <a:rPr lang="ca-ES"/>
              <a:t>Cinquè nivell</a:t>
            </a:r>
          </a:p>
        </p:txBody>
      </p:sp>
      <p:sp>
        <p:nvSpPr>
          <p:cNvPr id="5" name="Contenidor de data 4">
            <a:extLst>
              <a:ext uri="{FF2B5EF4-FFF2-40B4-BE49-F238E27FC236}">
                <a16:creationId xmlns:a16="http://schemas.microsoft.com/office/drawing/2014/main" id="{E11AB57A-2B95-49DB-BF4C-04ECF23661EE}"/>
              </a:ext>
            </a:extLst>
          </p:cNvPr>
          <p:cNvSpPr>
            <a:spLocks noGrp="1"/>
          </p:cNvSpPr>
          <p:nvPr>
            <p:ph type="dt" sz="half" idx="10"/>
          </p:nvPr>
        </p:nvSpPr>
        <p:spPr/>
        <p:txBody>
          <a:bodyPr/>
          <a:lstStyle/>
          <a:p>
            <a:fld id="{C14F754A-B168-4F35-839C-6CAA639802A0}" type="datetimeFigureOut">
              <a:rPr lang="ca-ES" smtClean="0"/>
              <a:t>30/6/2025</a:t>
            </a:fld>
            <a:endParaRPr lang="ca-ES"/>
          </a:p>
        </p:txBody>
      </p:sp>
      <p:sp>
        <p:nvSpPr>
          <p:cNvPr id="6" name="Contenidor de peu de pàgina 5">
            <a:extLst>
              <a:ext uri="{FF2B5EF4-FFF2-40B4-BE49-F238E27FC236}">
                <a16:creationId xmlns:a16="http://schemas.microsoft.com/office/drawing/2014/main" id="{51A0EA42-7879-4C73-811A-8172E474B35C}"/>
              </a:ext>
            </a:extLst>
          </p:cNvPr>
          <p:cNvSpPr>
            <a:spLocks noGrp="1"/>
          </p:cNvSpPr>
          <p:nvPr>
            <p:ph type="ftr" sz="quarter" idx="11"/>
          </p:nvPr>
        </p:nvSpPr>
        <p:spPr/>
        <p:txBody>
          <a:bodyPr/>
          <a:lstStyle/>
          <a:p>
            <a:endParaRPr lang="ca-ES"/>
          </a:p>
        </p:txBody>
      </p:sp>
      <p:sp>
        <p:nvSpPr>
          <p:cNvPr id="7" name="Contenidor de número de diapositiva 6">
            <a:extLst>
              <a:ext uri="{FF2B5EF4-FFF2-40B4-BE49-F238E27FC236}">
                <a16:creationId xmlns:a16="http://schemas.microsoft.com/office/drawing/2014/main" id="{B04B2B37-484A-4B83-9926-B1CBAC152277}"/>
              </a:ext>
            </a:extLst>
          </p:cNvPr>
          <p:cNvSpPr>
            <a:spLocks noGrp="1"/>
          </p:cNvSpPr>
          <p:nvPr>
            <p:ph type="sldNum" sz="quarter" idx="12"/>
          </p:nvPr>
        </p:nvSpPr>
        <p:spPr/>
        <p:txBody>
          <a:bodyPr/>
          <a:lstStyle/>
          <a:p>
            <a:fld id="{8591BCB0-4523-40FF-BA83-8589D30E6B5C}" type="slidenum">
              <a:rPr lang="ca-ES" smtClean="0"/>
              <a:t>‹#›</a:t>
            </a:fld>
            <a:endParaRPr lang="ca-ES"/>
          </a:p>
        </p:txBody>
      </p:sp>
    </p:spTree>
    <p:extLst>
      <p:ext uri="{BB962C8B-B14F-4D97-AF65-F5344CB8AC3E}">
        <p14:creationId xmlns:p14="http://schemas.microsoft.com/office/powerpoint/2010/main" val="2558765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
    <p:spTree>
      <p:nvGrpSpPr>
        <p:cNvPr id="1" name=""/>
        <p:cNvGrpSpPr/>
        <p:nvPr/>
      </p:nvGrpSpPr>
      <p:grpSpPr>
        <a:xfrm>
          <a:off x="0" y="0"/>
          <a:ext cx="0" cy="0"/>
          <a:chOff x="0" y="0"/>
          <a:chExt cx="0" cy="0"/>
        </a:xfrm>
      </p:grpSpPr>
      <p:sp>
        <p:nvSpPr>
          <p:cNvPr id="2" name="Títol 1">
            <a:extLst>
              <a:ext uri="{FF2B5EF4-FFF2-40B4-BE49-F238E27FC236}">
                <a16:creationId xmlns:a16="http://schemas.microsoft.com/office/drawing/2014/main" id="{AAA845A3-1644-44EC-A334-CB809BFE770F}"/>
              </a:ext>
            </a:extLst>
          </p:cNvPr>
          <p:cNvSpPr>
            <a:spLocks noGrp="1"/>
          </p:cNvSpPr>
          <p:nvPr>
            <p:ph type="title"/>
          </p:nvPr>
        </p:nvSpPr>
        <p:spPr>
          <a:xfrm>
            <a:off x="839788" y="365125"/>
            <a:ext cx="10515600" cy="1325563"/>
          </a:xfrm>
        </p:spPr>
        <p:txBody>
          <a:bodyPr/>
          <a:lstStyle/>
          <a:p>
            <a:r>
              <a:rPr lang="ca-ES"/>
              <a:t>Feu clic aquí per editar l'estil</a:t>
            </a:r>
          </a:p>
        </p:txBody>
      </p:sp>
      <p:sp>
        <p:nvSpPr>
          <p:cNvPr id="3" name="Contenidor de text 2">
            <a:extLst>
              <a:ext uri="{FF2B5EF4-FFF2-40B4-BE49-F238E27FC236}">
                <a16:creationId xmlns:a16="http://schemas.microsoft.com/office/drawing/2014/main" id="{3E3118E2-D8A2-41BB-AA7D-681EE6EB8D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a-ES"/>
              <a:t>Editeu els estils de text del patró</a:t>
            </a:r>
          </a:p>
        </p:txBody>
      </p:sp>
      <p:sp>
        <p:nvSpPr>
          <p:cNvPr id="4" name="Contenidor de contingut 3">
            <a:extLst>
              <a:ext uri="{FF2B5EF4-FFF2-40B4-BE49-F238E27FC236}">
                <a16:creationId xmlns:a16="http://schemas.microsoft.com/office/drawing/2014/main" id="{56FE4A0E-BFA0-478E-AE9B-1FBB60410DA7}"/>
              </a:ext>
            </a:extLst>
          </p:cNvPr>
          <p:cNvSpPr>
            <a:spLocks noGrp="1"/>
          </p:cNvSpPr>
          <p:nvPr>
            <p:ph sz="half" idx="2"/>
          </p:nvPr>
        </p:nvSpPr>
        <p:spPr>
          <a:xfrm>
            <a:off x="839788" y="2505075"/>
            <a:ext cx="5157787" cy="3684588"/>
          </a:xfrm>
        </p:spPr>
        <p:txBody>
          <a:bodyPr/>
          <a:lstStyle/>
          <a:p>
            <a:pPr lvl="0"/>
            <a:r>
              <a:rPr lang="ca-ES"/>
              <a:t>Editeu els estils de text del patró</a:t>
            </a:r>
          </a:p>
          <a:p>
            <a:pPr lvl="1"/>
            <a:r>
              <a:rPr lang="ca-ES"/>
              <a:t>Segon nivell</a:t>
            </a:r>
          </a:p>
          <a:p>
            <a:pPr lvl="2"/>
            <a:r>
              <a:rPr lang="ca-ES"/>
              <a:t>Tercer nivell</a:t>
            </a:r>
          </a:p>
          <a:p>
            <a:pPr lvl="3"/>
            <a:r>
              <a:rPr lang="ca-ES"/>
              <a:t>Quart nivell</a:t>
            </a:r>
          </a:p>
          <a:p>
            <a:pPr lvl="4"/>
            <a:r>
              <a:rPr lang="ca-ES"/>
              <a:t>Cinquè nivell</a:t>
            </a:r>
          </a:p>
        </p:txBody>
      </p:sp>
      <p:sp>
        <p:nvSpPr>
          <p:cNvPr id="5" name="Contenidor de text 4">
            <a:extLst>
              <a:ext uri="{FF2B5EF4-FFF2-40B4-BE49-F238E27FC236}">
                <a16:creationId xmlns:a16="http://schemas.microsoft.com/office/drawing/2014/main" id="{711D0120-161F-49A6-ADB0-281C799755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a-ES"/>
              <a:t>Editeu els estils de text del patró</a:t>
            </a:r>
          </a:p>
        </p:txBody>
      </p:sp>
      <p:sp>
        <p:nvSpPr>
          <p:cNvPr id="6" name="Contenidor de contingut 5">
            <a:extLst>
              <a:ext uri="{FF2B5EF4-FFF2-40B4-BE49-F238E27FC236}">
                <a16:creationId xmlns:a16="http://schemas.microsoft.com/office/drawing/2014/main" id="{82E086B9-CDAA-470A-A3A6-8CE49186AECC}"/>
              </a:ext>
            </a:extLst>
          </p:cNvPr>
          <p:cNvSpPr>
            <a:spLocks noGrp="1"/>
          </p:cNvSpPr>
          <p:nvPr>
            <p:ph sz="quarter" idx="4"/>
          </p:nvPr>
        </p:nvSpPr>
        <p:spPr>
          <a:xfrm>
            <a:off x="6172200" y="2505075"/>
            <a:ext cx="5183188" cy="3684588"/>
          </a:xfrm>
        </p:spPr>
        <p:txBody>
          <a:bodyPr/>
          <a:lstStyle/>
          <a:p>
            <a:pPr lvl="0"/>
            <a:r>
              <a:rPr lang="ca-ES"/>
              <a:t>Editeu els estils de text del patró</a:t>
            </a:r>
          </a:p>
          <a:p>
            <a:pPr lvl="1"/>
            <a:r>
              <a:rPr lang="ca-ES"/>
              <a:t>Segon nivell</a:t>
            </a:r>
          </a:p>
          <a:p>
            <a:pPr lvl="2"/>
            <a:r>
              <a:rPr lang="ca-ES"/>
              <a:t>Tercer nivell</a:t>
            </a:r>
          </a:p>
          <a:p>
            <a:pPr lvl="3"/>
            <a:r>
              <a:rPr lang="ca-ES"/>
              <a:t>Quart nivell</a:t>
            </a:r>
          </a:p>
          <a:p>
            <a:pPr lvl="4"/>
            <a:r>
              <a:rPr lang="ca-ES"/>
              <a:t>Cinquè nivell</a:t>
            </a:r>
          </a:p>
        </p:txBody>
      </p:sp>
      <p:sp>
        <p:nvSpPr>
          <p:cNvPr id="7" name="Contenidor de data 6">
            <a:extLst>
              <a:ext uri="{FF2B5EF4-FFF2-40B4-BE49-F238E27FC236}">
                <a16:creationId xmlns:a16="http://schemas.microsoft.com/office/drawing/2014/main" id="{78484DAC-AC6E-4106-BD7C-16F1A05F4D40}"/>
              </a:ext>
            </a:extLst>
          </p:cNvPr>
          <p:cNvSpPr>
            <a:spLocks noGrp="1"/>
          </p:cNvSpPr>
          <p:nvPr>
            <p:ph type="dt" sz="half" idx="10"/>
          </p:nvPr>
        </p:nvSpPr>
        <p:spPr/>
        <p:txBody>
          <a:bodyPr/>
          <a:lstStyle/>
          <a:p>
            <a:fld id="{C14F754A-B168-4F35-839C-6CAA639802A0}" type="datetimeFigureOut">
              <a:rPr lang="ca-ES" smtClean="0"/>
              <a:t>30/6/2025</a:t>
            </a:fld>
            <a:endParaRPr lang="ca-ES"/>
          </a:p>
        </p:txBody>
      </p:sp>
      <p:sp>
        <p:nvSpPr>
          <p:cNvPr id="8" name="Contenidor de peu de pàgina 7">
            <a:extLst>
              <a:ext uri="{FF2B5EF4-FFF2-40B4-BE49-F238E27FC236}">
                <a16:creationId xmlns:a16="http://schemas.microsoft.com/office/drawing/2014/main" id="{43D94118-AF05-4820-A4B9-779A715BC432}"/>
              </a:ext>
            </a:extLst>
          </p:cNvPr>
          <p:cNvSpPr>
            <a:spLocks noGrp="1"/>
          </p:cNvSpPr>
          <p:nvPr>
            <p:ph type="ftr" sz="quarter" idx="11"/>
          </p:nvPr>
        </p:nvSpPr>
        <p:spPr/>
        <p:txBody>
          <a:bodyPr/>
          <a:lstStyle/>
          <a:p>
            <a:endParaRPr lang="ca-ES"/>
          </a:p>
        </p:txBody>
      </p:sp>
      <p:sp>
        <p:nvSpPr>
          <p:cNvPr id="9" name="Contenidor de número de diapositiva 8">
            <a:extLst>
              <a:ext uri="{FF2B5EF4-FFF2-40B4-BE49-F238E27FC236}">
                <a16:creationId xmlns:a16="http://schemas.microsoft.com/office/drawing/2014/main" id="{EC09F6EA-2E51-4A50-A408-018BCC613551}"/>
              </a:ext>
            </a:extLst>
          </p:cNvPr>
          <p:cNvSpPr>
            <a:spLocks noGrp="1"/>
          </p:cNvSpPr>
          <p:nvPr>
            <p:ph type="sldNum" sz="quarter" idx="12"/>
          </p:nvPr>
        </p:nvSpPr>
        <p:spPr/>
        <p:txBody>
          <a:bodyPr/>
          <a:lstStyle/>
          <a:p>
            <a:fld id="{8591BCB0-4523-40FF-BA83-8589D30E6B5C}" type="slidenum">
              <a:rPr lang="ca-ES" smtClean="0"/>
              <a:t>‹#›</a:t>
            </a:fld>
            <a:endParaRPr lang="ca-ES"/>
          </a:p>
        </p:txBody>
      </p:sp>
    </p:spTree>
    <p:extLst>
      <p:ext uri="{BB962C8B-B14F-4D97-AF65-F5344CB8AC3E}">
        <p14:creationId xmlns:p14="http://schemas.microsoft.com/office/powerpoint/2010/main" val="913772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omés títol">
    <p:spTree>
      <p:nvGrpSpPr>
        <p:cNvPr id="1" name=""/>
        <p:cNvGrpSpPr/>
        <p:nvPr/>
      </p:nvGrpSpPr>
      <p:grpSpPr>
        <a:xfrm>
          <a:off x="0" y="0"/>
          <a:ext cx="0" cy="0"/>
          <a:chOff x="0" y="0"/>
          <a:chExt cx="0" cy="0"/>
        </a:xfrm>
      </p:grpSpPr>
      <p:sp>
        <p:nvSpPr>
          <p:cNvPr id="2" name="Títol 1">
            <a:extLst>
              <a:ext uri="{FF2B5EF4-FFF2-40B4-BE49-F238E27FC236}">
                <a16:creationId xmlns:a16="http://schemas.microsoft.com/office/drawing/2014/main" id="{3E0BA31A-76CB-4C3E-A0C6-254F02EE564B}"/>
              </a:ext>
            </a:extLst>
          </p:cNvPr>
          <p:cNvSpPr>
            <a:spLocks noGrp="1"/>
          </p:cNvSpPr>
          <p:nvPr>
            <p:ph type="title"/>
          </p:nvPr>
        </p:nvSpPr>
        <p:spPr/>
        <p:txBody>
          <a:bodyPr/>
          <a:lstStyle/>
          <a:p>
            <a:r>
              <a:rPr lang="ca-ES"/>
              <a:t>Feu clic aquí per editar l'estil</a:t>
            </a:r>
          </a:p>
        </p:txBody>
      </p:sp>
      <p:sp>
        <p:nvSpPr>
          <p:cNvPr id="3" name="Contenidor de data 2">
            <a:extLst>
              <a:ext uri="{FF2B5EF4-FFF2-40B4-BE49-F238E27FC236}">
                <a16:creationId xmlns:a16="http://schemas.microsoft.com/office/drawing/2014/main" id="{B242FF0F-F90C-4DF6-97B7-7DB1FDA6545A}"/>
              </a:ext>
            </a:extLst>
          </p:cNvPr>
          <p:cNvSpPr>
            <a:spLocks noGrp="1"/>
          </p:cNvSpPr>
          <p:nvPr>
            <p:ph type="dt" sz="half" idx="10"/>
          </p:nvPr>
        </p:nvSpPr>
        <p:spPr/>
        <p:txBody>
          <a:bodyPr/>
          <a:lstStyle/>
          <a:p>
            <a:fld id="{C14F754A-B168-4F35-839C-6CAA639802A0}" type="datetimeFigureOut">
              <a:rPr lang="ca-ES" smtClean="0"/>
              <a:t>30/6/2025</a:t>
            </a:fld>
            <a:endParaRPr lang="ca-ES"/>
          </a:p>
        </p:txBody>
      </p:sp>
      <p:sp>
        <p:nvSpPr>
          <p:cNvPr id="4" name="Contenidor de peu de pàgina 3">
            <a:extLst>
              <a:ext uri="{FF2B5EF4-FFF2-40B4-BE49-F238E27FC236}">
                <a16:creationId xmlns:a16="http://schemas.microsoft.com/office/drawing/2014/main" id="{5FA75386-40BE-4933-82A6-ECC7E7BECEC8}"/>
              </a:ext>
            </a:extLst>
          </p:cNvPr>
          <p:cNvSpPr>
            <a:spLocks noGrp="1"/>
          </p:cNvSpPr>
          <p:nvPr>
            <p:ph type="ftr" sz="quarter" idx="11"/>
          </p:nvPr>
        </p:nvSpPr>
        <p:spPr/>
        <p:txBody>
          <a:bodyPr/>
          <a:lstStyle/>
          <a:p>
            <a:endParaRPr lang="ca-ES"/>
          </a:p>
        </p:txBody>
      </p:sp>
      <p:sp>
        <p:nvSpPr>
          <p:cNvPr id="5" name="Contenidor de número de diapositiva 4">
            <a:extLst>
              <a:ext uri="{FF2B5EF4-FFF2-40B4-BE49-F238E27FC236}">
                <a16:creationId xmlns:a16="http://schemas.microsoft.com/office/drawing/2014/main" id="{E4EF576B-A3E7-4484-89FD-8F18945BBE84}"/>
              </a:ext>
            </a:extLst>
          </p:cNvPr>
          <p:cNvSpPr>
            <a:spLocks noGrp="1"/>
          </p:cNvSpPr>
          <p:nvPr>
            <p:ph type="sldNum" sz="quarter" idx="12"/>
          </p:nvPr>
        </p:nvSpPr>
        <p:spPr/>
        <p:txBody>
          <a:bodyPr/>
          <a:lstStyle/>
          <a:p>
            <a:fld id="{8591BCB0-4523-40FF-BA83-8589D30E6B5C}" type="slidenum">
              <a:rPr lang="ca-ES" smtClean="0"/>
              <a:t>‹#›</a:t>
            </a:fld>
            <a:endParaRPr lang="ca-ES"/>
          </a:p>
        </p:txBody>
      </p:sp>
    </p:spTree>
    <p:extLst>
      <p:ext uri="{BB962C8B-B14F-4D97-AF65-F5344CB8AC3E}">
        <p14:creationId xmlns:p14="http://schemas.microsoft.com/office/powerpoint/2010/main" val="4191532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
    <p:spTree>
      <p:nvGrpSpPr>
        <p:cNvPr id="1" name=""/>
        <p:cNvGrpSpPr/>
        <p:nvPr/>
      </p:nvGrpSpPr>
      <p:grpSpPr>
        <a:xfrm>
          <a:off x="0" y="0"/>
          <a:ext cx="0" cy="0"/>
          <a:chOff x="0" y="0"/>
          <a:chExt cx="0" cy="0"/>
        </a:xfrm>
      </p:grpSpPr>
      <p:sp>
        <p:nvSpPr>
          <p:cNvPr id="2" name="Contenidor de data 1">
            <a:extLst>
              <a:ext uri="{FF2B5EF4-FFF2-40B4-BE49-F238E27FC236}">
                <a16:creationId xmlns:a16="http://schemas.microsoft.com/office/drawing/2014/main" id="{4CC73CB2-04B1-4FC9-AE69-0C3AA8CC2E02}"/>
              </a:ext>
            </a:extLst>
          </p:cNvPr>
          <p:cNvSpPr>
            <a:spLocks noGrp="1"/>
          </p:cNvSpPr>
          <p:nvPr>
            <p:ph type="dt" sz="half" idx="10"/>
          </p:nvPr>
        </p:nvSpPr>
        <p:spPr/>
        <p:txBody>
          <a:bodyPr/>
          <a:lstStyle/>
          <a:p>
            <a:fld id="{C14F754A-B168-4F35-839C-6CAA639802A0}" type="datetimeFigureOut">
              <a:rPr lang="ca-ES" smtClean="0"/>
              <a:t>30/6/2025</a:t>
            </a:fld>
            <a:endParaRPr lang="ca-ES"/>
          </a:p>
        </p:txBody>
      </p:sp>
      <p:sp>
        <p:nvSpPr>
          <p:cNvPr id="3" name="Contenidor de peu de pàgina 2">
            <a:extLst>
              <a:ext uri="{FF2B5EF4-FFF2-40B4-BE49-F238E27FC236}">
                <a16:creationId xmlns:a16="http://schemas.microsoft.com/office/drawing/2014/main" id="{1FB4C7DF-4061-4436-9201-143BC0C2067B}"/>
              </a:ext>
            </a:extLst>
          </p:cNvPr>
          <p:cNvSpPr>
            <a:spLocks noGrp="1"/>
          </p:cNvSpPr>
          <p:nvPr>
            <p:ph type="ftr" sz="quarter" idx="11"/>
          </p:nvPr>
        </p:nvSpPr>
        <p:spPr/>
        <p:txBody>
          <a:bodyPr/>
          <a:lstStyle/>
          <a:p>
            <a:endParaRPr lang="ca-ES"/>
          </a:p>
        </p:txBody>
      </p:sp>
      <p:sp>
        <p:nvSpPr>
          <p:cNvPr id="4" name="Contenidor de número de diapositiva 3">
            <a:extLst>
              <a:ext uri="{FF2B5EF4-FFF2-40B4-BE49-F238E27FC236}">
                <a16:creationId xmlns:a16="http://schemas.microsoft.com/office/drawing/2014/main" id="{5EE1BAAD-C33D-4652-9760-FFA7E7E5F452}"/>
              </a:ext>
            </a:extLst>
          </p:cNvPr>
          <p:cNvSpPr>
            <a:spLocks noGrp="1"/>
          </p:cNvSpPr>
          <p:nvPr>
            <p:ph type="sldNum" sz="quarter" idx="12"/>
          </p:nvPr>
        </p:nvSpPr>
        <p:spPr/>
        <p:txBody>
          <a:bodyPr/>
          <a:lstStyle/>
          <a:p>
            <a:fld id="{8591BCB0-4523-40FF-BA83-8589D30E6B5C}" type="slidenum">
              <a:rPr lang="ca-ES" smtClean="0"/>
              <a:t>‹#›</a:t>
            </a:fld>
            <a:endParaRPr lang="ca-ES"/>
          </a:p>
        </p:txBody>
      </p:sp>
    </p:spTree>
    <p:extLst>
      <p:ext uri="{BB962C8B-B14F-4D97-AF65-F5344CB8AC3E}">
        <p14:creationId xmlns:p14="http://schemas.microsoft.com/office/powerpoint/2010/main" val="2308726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ingut amb llegenda">
    <p:spTree>
      <p:nvGrpSpPr>
        <p:cNvPr id="1" name=""/>
        <p:cNvGrpSpPr/>
        <p:nvPr/>
      </p:nvGrpSpPr>
      <p:grpSpPr>
        <a:xfrm>
          <a:off x="0" y="0"/>
          <a:ext cx="0" cy="0"/>
          <a:chOff x="0" y="0"/>
          <a:chExt cx="0" cy="0"/>
        </a:xfrm>
      </p:grpSpPr>
      <p:sp>
        <p:nvSpPr>
          <p:cNvPr id="2" name="Títol 1">
            <a:extLst>
              <a:ext uri="{FF2B5EF4-FFF2-40B4-BE49-F238E27FC236}">
                <a16:creationId xmlns:a16="http://schemas.microsoft.com/office/drawing/2014/main" id="{1EBA7229-015B-4EA5-9FD6-CA9D28879B07}"/>
              </a:ext>
            </a:extLst>
          </p:cNvPr>
          <p:cNvSpPr>
            <a:spLocks noGrp="1"/>
          </p:cNvSpPr>
          <p:nvPr>
            <p:ph type="title"/>
          </p:nvPr>
        </p:nvSpPr>
        <p:spPr>
          <a:xfrm>
            <a:off x="839788" y="457200"/>
            <a:ext cx="3932237" cy="1600200"/>
          </a:xfrm>
        </p:spPr>
        <p:txBody>
          <a:bodyPr anchor="b"/>
          <a:lstStyle>
            <a:lvl1pPr>
              <a:defRPr sz="3200"/>
            </a:lvl1pPr>
          </a:lstStyle>
          <a:p>
            <a:r>
              <a:rPr lang="ca-ES"/>
              <a:t>Feu clic aquí per editar l'estil</a:t>
            </a:r>
          </a:p>
        </p:txBody>
      </p:sp>
      <p:sp>
        <p:nvSpPr>
          <p:cNvPr id="3" name="Contenidor de contingut 2">
            <a:extLst>
              <a:ext uri="{FF2B5EF4-FFF2-40B4-BE49-F238E27FC236}">
                <a16:creationId xmlns:a16="http://schemas.microsoft.com/office/drawing/2014/main" id="{4EDD35A5-C4A4-4F0D-8DFC-69FC067963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ca-ES"/>
              <a:t>Editeu els estils de text del patró</a:t>
            </a:r>
          </a:p>
          <a:p>
            <a:pPr lvl="1"/>
            <a:r>
              <a:rPr lang="ca-ES"/>
              <a:t>Segon nivell</a:t>
            </a:r>
          </a:p>
          <a:p>
            <a:pPr lvl="2"/>
            <a:r>
              <a:rPr lang="ca-ES"/>
              <a:t>Tercer nivell</a:t>
            </a:r>
          </a:p>
          <a:p>
            <a:pPr lvl="3"/>
            <a:r>
              <a:rPr lang="ca-ES"/>
              <a:t>Quart nivell</a:t>
            </a:r>
          </a:p>
          <a:p>
            <a:pPr lvl="4"/>
            <a:r>
              <a:rPr lang="ca-ES"/>
              <a:t>Cinquè nivell</a:t>
            </a:r>
          </a:p>
        </p:txBody>
      </p:sp>
      <p:sp>
        <p:nvSpPr>
          <p:cNvPr id="4" name="Contenidor de text 3">
            <a:extLst>
              <a:ext uri="{FF2B5EF4-FFF2-40B4-BE49-F238E27FC236}">
                <a16:creationId xmlns:a16="http://schemas.microsoft.com/office/drawing/2014/main" id="{C13D9097-114F-4610-84E6-30C74152F0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a-ES"/>
              <a:t>Editeu els estils de text del patró</a:t>
            </a:r>
          </a:p>
        </p:txBody>
      </p:sp>
      <p:sp>
        <p:nvSpPr>
          <p:cNvPr id="5" name="Contenidor de data 4">
            <a:extLst>
              <a:ext uri="{FF2B5EF4-FFF2-40B4-BE49-F238E27FC236}">
                <a16:creationId xmlns:a16="http://schemas.microsoft.com/office/drawing/2014/main" id="{21D8DC12-624A-4983-97C1-81E13B819325}"/>
              </a:ext>
            </a:extLst>
          </p:cNvPr>
          <p:cNvSpPr>
            <a:spLocks noGrp="1"/>
          </p:cNvSpPr>
          <p:nvPr>
            <p:ph type="dt" sz="half" idx="10"/>
          </p:nvPr>
        </p:nvSpPr>
        <p:spPr/>
        <p:txBody>
          <a:bodyPr/>
          <a:lstStyle/>
          <a:p>
            <a:fld id="{C14F754A-B168-4F35-839C-6CAA639802A0}" type="datetimeFigureOut">
              <a:rPr lang="ca-ES" smtClean="0"/>
              <a:t>30/6/2025</a:t>
            </a:fld>
            <a:endParaRPr lang="ca-ES"/>
          </a:p>
        </p:txBody>
      </p:sp>
      <p:sp>
        <p:nvSpPr>
          <p:cNvPr id="6" name="Contenidor de peu de pàgina 5">
            <a:extLst>
              <a:ext uri="{FF2B5EF4-FFF2-40B4-BE49-F238E27FC236}">
                <a16:creationId xmlns:a16="http://schemas.microsoft.com/office/drawing/2014/main" id="{CA9C8478-880C-475B-860C-0F6F6AB159FF}"/>
              </a:ext>
            </a:extLst>
          </p:cNvPr>
          <p:cNvSpPr>
            <a:spLocks noGrp="1"/>
          </p:cNvSpPr>
          <p:nvPr>
            <p:ph type="ftr" sz="quarter" idx="11"/>
          </p:nvPr>
        </p:nvSpPr>
        <p:spPr/>
        <p:txBody>
          <a:bodyPr/>
          <a:lstStyle/>
          <a:p>
            <a:endParaRPr lang="ca-ES"/>
          </a:p>
        </p:txBody>
      </p:sp>
      <p:sp>
        <p:nvSpPr>
          <p:cNvPr id="7" name="Contenidor de número de diapositiva 6">
            <a:extLst>
              <a:ext uri="{FF2B5EF4-FFF2-40B4-BE49-F238E27FC236}">
                <a16:creationId xmlns:a16="http://schemas.microsoft.com/office/drawing/2014/main" id="{EEBC2CDD-D16F-4E88-9329-99407ED91494}"/>
              </a:ext>
            </a:extLst>
          </p:cNvPr>
          <p:cNvSpPr>
            <a:spLocks noGrp="1"/>
          </p:cNvSpPr>
          <p:nvPr>
            <p:ph type="sldNum" sz="quarter" idx="12"/>
          </p:nvPr>
        </p:nvSpPr>
        <p:spPr/>
        <p:txBody>
          <a:bodyPr/>
          <a:lstStyle/>
          <a:p>
            <a:fld id="{8591BCB0-4523-40FF-BA83-8589D30E6B5C}" type="slidenum">
              <a:rPr lang="ca-ES" smtClean="0"/>
              <a:t>‹#›</a:t>
            </a:fld>
            <a:endParaRPr lang="ca-ES"/>
          </a:p>
        </p:txBody>
      </p:sp>
    </p:spTree>
    <p:extLst>
      <p:ext uri="{BB962C8B-B14F-4D97-AF65-F5344CB8AC3E}">
        <p14:creationId xmlns:p14="http://schemas.microsoft.com/office/powerpoint/2010/main" val="598619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tge amb llegenda">
    <p:spTree>
      <p:nvGrpSpPr>
        <p:cNvPr id="1" name=""/>
        <p:cNvGrpSpPr/>
        <p:nvPr/>
      </p:nvGrpSpPr>
      <p:grpSpPr>
        <a:xfrm>
          <a:off x="0" y="0"/>
          <a:ext cx="0" cy="0"/>
          <a:chOff x="0" y="0"/>
          <a:chExt cx="0" cy="0"/>
        </a:xfrm>
      </p:grpSpPr>
      <p:sp>
        <p:nvSpPr>
          <p:cNvPr id="2" name="Títol 1">
            <a:extLst>
              <a:ext uri="{FF2B5EF4-FFF2-40B4-BE49-F238E27FC236}">
                <a16:creationId xmlns:a16="http://schemas.microsoft.com/office/drawing/2014/main" id="{DA111C64-2066-4B05-BFEF-9734CD9B9278}"/>
              </a:ext>
            </a:extLst>
          </p:cNvPr>
          <p:cNvSpPr>
            <a:spLocks noGrp="1"/>
          </p:cNvSpPr>
          <p:nvPr>
            <p:ph type="title"/>
          </p:nvPr>
        </p:nvSpPr>
        <p:spPr>
          <a:xfrm>
            <a:off x="839788" y="457200"/>
            <a:ext cx="3932237" cy="1600200"/>
          </a:xfrm>
        </p:spPr>
        <p:txBody>
          <a:bodyPr anchor="b"/>
          <a:lstStyle>
            <a:lvl1pPr>
              <a:defRPr sz="3200"/>
            </a:lvl1pPr>
          </a:lstStyle>
          <a:p>
            <a:r>
              <a:rPr lang="ca-ES"/>
              <a:t>Feu clic aquí per editar l'estil</a:t>
            </a:r>
          </a:p>
        </p:txBody>
      </p:sp>
      <p:sp>
        <p:nvSpPr>
          <p:cNvPr id="3" name="Contenidor d'imatge 2">
            <a:extLst>
              <a:ext uri="{FF2B5EF4-FFF2-40B4-BE49-F238E27FC236}">
                <a16:creationId xmlns:a16="http://schemas.microsoft.com/office/drawing/2014/main" id="{09BDC5D5-301E-46C2-828D-4C0AD370AC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ca-ES"/>
          </a:p>
        </p:txBody>
      </p:sp>
      <p:sp>
        <p:nvSpPr>
          <p:cNvPr id="4" name="Contenidor de text 3">
            <a:extLst>
              <a:ext uri="{FF2B5EF4-FFF2-40B4-BE49-F238E27FC236}">
                <a16:creationId xmlns:a16="http://schemas.microsoft.com/office/drawing/2014/main" id="{B20363D6-8530-4323-B0D2-7A948AB1B2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a-ES"/>
              <a:t>Editeu els estils de text del patró</a:t>
            </a:r>
          </a:p>
        </p:txBody>
      </p:sp>
      <p:sp>
        <p:nvSpPr>
          <p:cNvPr id="5" name="Contenidor de data 4">
            <a:extLst>
              <a:ext uri="{FF2B5EF4-FFF2-40B4-BE49-F238E27FC236}">
                <a16:creationId xmlns:a16="http://schemas.microsoft.com/office/drawing/2014/main" id="{6F0AB730-1360-454B-A4D2-5B781EFD6F1A}"/>
              </a:ext>
            </a:extLst>
          </p:cNvPr>
          <p:cNvSpPr>
            <a:spLocks noGrp="1"/>
          </p:cNvSpPr>
          <p:nvPr>
            <p:ph type="dt" sz="half" idx="10"/>
          </p:nvPr>
        </p:nvSpPr>
        <p:spPr/>
        <p:txBody>
          <a:bodyPr/>
          <a:lstStyle/>
          <a:p>
            <a:fld id="{C14F754A-B168-4F35-839C-6CAA639802A0}" type="datetimeFigureOut">
              <a:rPr lang="ca-ES" smtClean="0"/>
              <a:t>30/6/2025</a:t>
            </a:fld>
            <a:endParaRPr lang="ca-ES"/>
          </a:p>
        </p:txBody>
      </p:sp>
      <p:sp>
        <p:nvSpPr>
          <p:cNvPr id="6" name="Contenidor de peu de pàgina 5">
            <a:extLst>
              <a:ext uri="{FF2B5EF4-FFF2-40B4-BE49-F238E27FC236}">
                <a16:creationId xmlns:a16="http://schemas.microsoft.com/office/drawing/2014/main" id="{F1618327-D9F5-4334-AC1F-2C0EBA02B88C}"/>
              </a:ext>
            </a:extLst>
          </p:cNvPr>
          <p:cNvSpPr>
            <a:spLocks noGrp="1"/>
          </p:cNvSpPr>
          <p:nvPr>
            <p:ph type="ftr" sz="quarter" idx="11"/>
          </p:nvPr>
        </p:nvSpPr>
        <p:spPr/>
        <p:txBody>
          <a:bodyPr/>
          <a:lstStyle/>
          <a:p>
            <a:endParaRPr lang="ca-ES"/>
          </a:p>
        </p:txBody>
      </p:sp>
      <p:sp>
        <p:nvSpPr>
          <p:cNvPr id="7" name="Contenidor de número de diapositiva 6">
            <a:extLst>
              <a:ext uri="{FF2B5EF4-FFF2-40B4-BE49-F238E27FC236}">
                <a16:creationId xmlns:a16="http://schemas.microsoft.com/office/drawing/2014/main" id="{B446A0E2-735A-4FED-8C56-3607C4C0846B}"/>
              </a:ext>
            </a:extLst>
          </p:cNvPr>
          <p:cNvSpPr>
            <a:spLocks noGrp="1"/>
          </p:cNvSpPr>
          <p:nvPr>
            <p:ph type="sldNum" sz="quarter" idx="12"/>
          </p:nvPr>
        </p:nvSpPr>
        <p:spPr/>
        <p:txBody>
          <a:bodyPr/>
          <a:lstStyle/>
          <a:p>
            <a:fld id="{8591BCB0-4523-40FF-BA83-8589D30E6B5C}" type="slidenum">
              <a:rPr lang="ca-ES" smtClean="0"/>
              <a:t>‹#›</a:t>
            </a:fld>
            <a:endParaRPr lang="ca-ES"/>
          </a:p>
        </p:txBody>
      </p:sp>
    </p:spTree>
    <p:extLst>
      <p:ext uri="{BB962C8B-B14F-4D97-AF65-F5344CB8AC3E}">
        <p14:creationId xmlns:p14="http://schemas.microsoft.com/office/powerpoint/2010/main" val="1913337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ontenidor de títol 1">
            <a:extLst>
              <a:ext uri="{FF2B5EF4-FFF2-40B4-BE49-F238E27FC236}">
                <a16:creationId xmlns:a16="http://schemas.microsoft.com/office/drawing/2014/main" id="{7B1CF362-C956-4E12-BE40-AECEFD1BA9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ca-ES"/>
              <a:t>Feu clic aquí per editar l'estil</a:t>
            </a:r>
          </a:p>
        </p:txBody>
      </p:sp>
      <p:sp>
        <p:nvSpPr>
          <p:cNvPr id="3" name="Contenidor de text 2">
            <a:extLst>
              <a:ext uri="{FF2B5EF4-FFF2-40B4-BE49-F238E27FC236}">
                <a16:creationId xmlns:a16="http://schemas.microsoft.com/office/drawing/2014/main" id="{E124083E-3FC4-4F19-B35C-5F559E4DFF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ca-ES"/>
              <a:t>Editeu els estils de text del patró</a:t>
            </a:r>
          </a:p>
          <a:p>
            <a:pPr lvl="1"/>
            <a:r>
              <a:rPr lang="ca-ES"/>
              <a:t>Segon nivell</a:t>
            </a:r>
          </a:p>
          <a:p>
            <a:pPr lvl="2"/>
            <a:r>
              <a:rPr lang="ca-ES"/>
              <a:t>Tercer nivell</a:t>
            </a:r>
          </a:p>
          <a:p>
            <a:pPr lvl="3"/>
            <a:r>
              <a:rPr lang="ca-ES"/>
              <a:t>Quart nivell</a:t>
            </a:r>
          </a:p>
          <a:p>
            <a:pPr lvl="4"/>
            <a:r>
              <a:rPr lang="ca-ES"/>
              <a:t>Cinquè nivell</a:t>
            </a:r>
          </a:p>
        </p:txBody>
      </p:sp>
      <p:sp>
        <p:nvSpPr>
          <p:cNvPr id="4" name="Contenidor de data 3">
            <a:extLst>
              <a:ext uri="{FF2B5EF4-FFF2-40B4-BE49-F238E27FC236}">
                <a16:creationId xmlns:a16="http://schemas.microsoft.com/office/drawing/2014/main" id="{96325B6E-DDA6-4184-817A-D533309CA5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4F754A-B168-4F35-839C-6CAA639802A0}" type="datetimeFigureOut">
              <a:rPr lang="ca-ES" smtClean="0"/>
              <a:t>30/6/2025</a:t>
            </a:fld>
            <a:endParaRPr lang="ca-ES"/>
          </a:p>
        </p:txBody>
      </p:sp>
      <p:sp>
        <p:nvSpPr>
          <p:cNvPr id="5" name="Contenidor de peu de pàgina 4">
            <a:extLst>
              <a:ext uri="{FF2B5EF4-FFF2-40B4-BE49-F238E27FC236}">
                <a16:creationId xmlns:a16="http://schemas.microsoft.com/office/drawing/2014/main" id="{F4DFB845-92DE-44AA-9375-BB137CD8A7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ca-ES"/>
          </a:p>
        </p:txBody>
      </p:sp>
      <p:sp>
        <p:nvSpPr>
          <p:cNvPr id="6" name="Contenidor de número de diapositiva 5">
            <a:extLst>
              <a:ext uri="{FF2B5EF4-FFF2-40B4-BE49-F238E27FC236}">
                <a16:creationId xmlns:a16="http://schemas.microsoft.com/office/drawing/2014/main" id="{06640A1C-E4FF-4D15-AF8E-FB25AF567F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91BCB0-4523-40FF-BA83-8589D30E6B5C}" type="slidenum">
              <a:rPr lang="ca-ES" smtClean="0"/>
              <a:t>‹#›</a:t>
            </a:fld>
            <a:endParaRPr lang="ca-ES"/>
          </a:p>
        </p:txBody>
      </p:sp>
    </p:spTree>
    <p:extLst>
      <p:ext uri="{BB962C8B-B14F-4D97-AF65-F5344CB8AC3E}">
        <p14:creationId xmlns:p14="http://schemas.microsoft.com/office/powerpoint/2010/main" val="34559710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comments" Target="../comments/comment4.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2.png"/><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2.png"/><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57.png"/><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comments" Target="../comments/comment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comments" Target="../comments/comment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9569BC67-6792-163C-3D7A-265718CD1DDB}"/>
              </a:ext>
            </a:extLst>
          </p:cNvPr>
          <p:cNvSpPr/>
          <p:nvPr/>
        </p:nvSpPr>
        <p:spPr>
          <a:xfrm>
            <a:off x="0" y="0"/>
            <a:ext cx="12192000" cy="4413738"/>
          </a:xfrm>
          <a:prstGeom prst="rect">
            <a:avLst/>
          </a:prstGeom>
          <a:solidFill>
            <a:srgbClr val="002060"/>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Subtítol 2">
            <a:extLst>
              <a:ext uri="{FF2B5EF4-FFF2-40B4-BE49-F238E27FC236}">
                <a16:creationId xmlns:a16="http://schemas.microsoft.com/office/drawing/2014/main" id="{5C8A4D02-60AD-48A3-AF8D-EC22D734ED29}"/>
              </a:ext>
            </a:extLst>
          </p:cNvPr>
          <p:cNvSpPr>
            <a:spLocks noGrp="1"/>
          </p:cNvSpPr>
          <p:nvPr>
            <p:ph type="subTitle" idx="1"/>
          </p:nvPr>
        </p:nvSpPr>
        <p:spPr>
          <a:xfrm>
            <a:off x="1438874" y="3613640"/>
            <a:ext cx="9144000" cy="1655762"/>
          </a:xfrm>
        </p:spPr>
        <p:txBody>
          <a:bodyPr/>
          <a:lstStyle/>
          <a:p>
            <a:r>
              <a:rPr lang="pt-BR" dirty="0">
                <a:solidFill>
                  <a:schemeClr val="bg1"/>
                </a:solidFill>
              </a:rPr>
              <a:t>SARAH SALDANHA, NUNO QUEIROZ, JESSICA HARVEY</a:t>
            </a:r>
            <a:endParaRPr lang="ca-ES" dirty="0">
              <a:solidFill>
                <a:schemeClr val="bg1"/>
              </a:solidFill>
            </a:endParaRPr>
          </a:p>
        </p:txBody>
      </p:sp>
      <p:pic>
        <p:nvPicPr>
          <p:cNvPr id="4" name="Imatge 3">
            <a:extLst>
              <a:ext uri="{FF2B5EF4-FFF2-40B4-BE49-F238E27FC236}">
                <a16:creationId xmlns:a16="http://schemas.microsoft.com/office/drawing/2014/main" id="{43561038-B126-4F03-B586-4AB37E9D3365}"/>
              </a:ext>
            </a:extLst>
          </p:cNvPr>
          <p:cNvPicPr>
            <a:picLocks noChangeAspect="1"/>
          </p:cNvPicPr>
          <p:nvPr/>
        </p:nvPicPr>
        <p:blipFill rotWithShape="1">
          <a:blip r:embed="rId2"/>
          <a:srcRect t="34537" b="35744"/>
          <a:stretch/>
        </p:blipFill>
        <p:spPr>
          <a:xfrm>
            <a:off x="0" y="4569080"/>
            <a:ext cx="12192000" cy="2005444"/>
          </a:xfrm>
          <a:prstGeom prst="rect">
            <a:avLst/>
          </a:prstGeom>
        </p:spPr>
      </p:pic>
      <p:sp>
        <p:nvSpPr>
          <p:cNvPr id="2" name="Títol 1">
            <a:extLst>
              <a:ext uri="{FF2B5EF4-FFF2-40B4-BE49-F238E27FC236}">
                <a16:creationId xmlns:a16="http://schemas.microsoft.com/office/drawing/2014/main" id="{E9171F33-A9A1-4F11-8CC4-14E743B4191D}"/>
              </a:ext>
            </a:extLst>
          </p:cNvPr>
          <p:cNvSpPr>
            <a:spLocks noGrp="1"/>
          </p:cNvSpPr>
          <p:nvPr>
            <p:ph type="ctrTitle"/>
          </p:nvPr>
        </p:nvSpPr>
        <p:spPr>
          <a:xfrm>
            <a:off x="1524000" y="1071183"/>
            <a:ext cx="9144000" cy="2357817"/>
          </a:xfrm>
          <a:solidFill>
            <a:srgbClr val="002060"/>
          </a:solidFill>
        </p:spPr>
        <p:txBody>
          <a:bodyPr>
            <a:normAutofit fontScale="90000"/>
          </a:bodyPr>
          <a:lstStyle/>
          <a:p>
            <a:r>
              <a:rPr lang="en-US" b="1" dirty="0">
                <a:solidFill>
                  <a:schemeClr val="bg1"/>
                </a:solidFill>
              </a:rPr>
              <a:t>Data Curation, Handling, and Interpretation of </a:t>
            </a:r>
            <a:r>
              <a:rPr lang="en-US" b="1" dirty="0" err="1">
                <a:solidFill>
                  <a:schemeClr val="bg1"/>
                </a:solidFill>
              </a:rPr>
              <a:t>Accelerometery</a:t>
            </a:r>
            <a:r>
              <a:rPr lang="en-US" b="1" dirty="0">
                <a:solidFill>
                  <a:schemeClr val="bg1"/>
                </a:solidFill>
              </a:rPr>
              <a:t> Data: Day 3</a:t>
            </a:r>
            <a:endParaRPr lang="ca-ES" b="1" dirty="0">
              <a:solidFill>
                <a:schemeClr val="bg1"/>
              </a:solidFill>
            </a:endParaRPr>
          </a:p>
        </p:txBody>
      </p:sp>
      <p:pic>
        <p:nvPicPr>
          <p:cNvPr id="5" name="Imagen 4">
            <a:extLst>
              <a:ext uri="{FF2B5EF4-FFF2-40B4-BE49-F238E27FC236}">
                <a16:creationId xmlns:a16="http://schemas.microsoft.com/office/drawing/2014/main" id="{2CA0D72E-BCA0-3266-8DB6-E968E1546B37}"/>
              </a:ext>
            </a:extLst>
          </p:cNvPr>
          <p:cNvPicPr>
            <a:picLocks noChangeAspect="1"/>
          </p:cNvPicPr>
          <p:nvPr/>
        </p:nvPicPr>
        <p:blipFill>
          <a:blip r:embed="rId3"/>
          <a:stretch>
            <a:fillRect/>
          </a:stretch>
        </p:blipFill>
        <p:spPr>
          <a:xfrm>
            <a:off x="-104176" y="-124568"/>
            <a:ext cx="3086100" cy="1657350"/>
          </a:xfrm>
          <a:prstGeom prst="rect">
            <a:avLst/>
          </a:prstGeom>
        </p:spPr>
      </p:pic>
    </p:spTree>
    <p:extLst>
      <p:ext uri="{BB962C8B-B14F-4D97-AF65-F5344CB8AC3E}">
        <p14:creationId xmlns:p14="http://schemas.microsoft.com/office/powerpoint/2010/main" val="2561679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idor de contingut 2">
            <a:extLst>
              <a:ext uri="{FF2B5EF4-FFF2-40B4-BE49-F238E27FC236}">
                <a16:creationId xmlns:a16="http://schemas.microsoft.com/office/drawing/2014/main" id="{F3822D57-9B28-452D-8E20-0A8DE98FAD2E}"/>
              </a:ext>
            </a:extLst>
          </p:cNvPr>
          <p:cNvSpPr>
            <a:spLocks noGrp="1"/>
          </p:cNvSpPr>
          <p:nvPr>
            <p:ph idx="1"/>
          </p:nvPr>
        </p:nvSpPr>
        <p:spPr>
          <a:xfrm>
            <a:off x="838200" y="1253331"/>
            <a:ext cx="10515600" cy="4860390"/>
          </a:xfrm>
        </p:spPr>
        <p:txBody>
          <a:bodyPr>
            <a:normAutofit/>
          </a:bodyPr>
          <a:lstStyle/>
          <a:p>
            <a:r>
              <a:rPr lang="en-GB" dirty="0"/>
              <a:t>Sharp reduction of the GPS fix interval </a:t>
            </a:r>
            <a:r>
              <a:rPr lang="es-ES" dirty="0"/>
              <a:t>&lt; 1s </a:t>
            </a:r>
            <a:r>
              <a:rPr lang="en-GB" dirty="0"/>
              <a:t>(not always possible)</a:t>
            </a:r>
          </a:p>
          <a:p>
            <a:r>
              <a:rPr lang="en-GB" dirty="0"/>
              <a:t>Including additional auxiliary data (</a:t>
            </a:r>
            <a:r>
              <a:rPr lang="en-GB" dirty="0" err="1"/>
              <a:t>e.g</a:t>
            </a:r>
            <a:r>
              <a:rPr lang="en-GB" dirty="0"/>
              <a:t> accelerometer, wet-dry, TDR)</a:t>
            </a:r>
          </a:p>
          <a:p>
            <a:pPr marL="0" indent="0">
              <a:buNone/>
            </a:pPr>
            <a:endParaRPr lang="en-GB" dirty="0"/>
          </a:p>
          <a:p>
            <a:pPr marL="1828800" lvl="4" indent="0">
              <a:buNone/>
            </a:pPr>
            <a:r>
              <a:rPr lang="en-GB" sz="2800" dirty="0"/>
              <a:t>More costly</a:t>
            </a:r>
          </a:p>
          <a:p>
            <a:pPr marL="1828800" lvl="4" indent="0">
              <a:buNone/>
            </a:pPr>
            <a:r>
              <a:rPr lang="en-GB" sz="2800" dirty="0"/>
              <a:t>Weight limitations</a:t>
            </a:r>
          </a:p>
          <a:p>
            <a:pPr marL="0" indent="0">
              <a:buNone/>
            </a:pPr>
            <a:endParaRPr lang="en-GB" dirty="0"/>
          </a:p>
        </p:txBody>
      </p:sp>
      <p:sp>
        <p:nvSpPr>
          <p:cNvPr id="4" name="Títol 1">
            <a:extLst>
              <a:ext uri="{FF2B5EF4-FFF2-40B4-BE49-F238E27FC236}">
                <a16:creationId xmlns:a16="http://schemas.microsoft.com/office/drawing/2014/main" id="{00F3BC1C-4029-42C6-9323-339D1AB599F3}"/>
              </a:ext>
            </a:extLst>
          </p:cNvPr>
          <p:cNvSpPr txBox="1">
            <a:spLocks/>
          </p:cNvSpPr>
          <p:nvPr/>
        </p:nvSpPr>
        <p:spPr>
          <a:xfrm>
            <a:off x="0" y="0"/>
            <a:ext cx="12192000" cy="817123"/>
          </a:xfrm>
          <a:prstGeom prst="rect">
            <a:avLst/>
          </a:prstGeom>
          <a:solidFill>
            <a:schemeClr val="tx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a-ES"/>
              <a:t>How to improve model output? </a:t>
            </a:r>
          </a:p>
        </p:txBody>
      </p:sp>
      <p:pic>
        <p:nvPicPr>
          <p:cNvPr id="5" name="Imatge 4">
            <a:extLst>
              <a:ext uri="{FF2B5EF4-FFF2-40B4-BE49-F238E27FC236}">
                <a16:creationId xmlns:a16="http://schemas.microsoft.com/office/drawing/2014/main" id="{65E91DC3-36BD-4FBF-8328-744BE96446B2}"/>
              </a:ext>
            </a:extLst>
          </p:cNvPr>
          <p:cNvPicPr>
            <a:picLocks noChangeAspect="1"/>
          </p:cNvPicPr>
          <p:nvPr/>
        </p:nvPicPr>
        <p:blipFill>
          <a:blip r:embed="rId3"/>
          <a:stretch>
            <a:fillRect/>
          </a:stretch>
        </p:blipFill>
        <p:spPr>
          <a:xfrm>
            <a:off x="1529744" y="2274850"/>
            <a:ext cx="1135397" cy="1014761"/>
          </a:xfrm>
          <a:prstGeom prst="rect">
            <a:avLst/>
          </a:prstGeom>
        </p:spPr>
      </p:pic>
    </p:spTree>
    <p:extLst>
      <p:ext uri="{BB962C8B-B14F-4D97-AF65-F5344CB8AC3E}">
        <p14:creationId xmlns:p14="http://schemas.microsoft.com/office/powerpoint/2010/main" val="2420090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idor de contingut 2">
            <a:extLst>
              <a:ext uri="{FF2B5EF4-FFF2-40B4-BE49-F238E27FC236}">
                <a16:creationId xmlns:a16="http://schemas.microsoft.com/office/drawing/2014/main" id="{F3822D57-9B28-452D-8E20-0A8DE98FAD2E}"/>
              </a:ext>
            </a:extLst>
          </p:cNvPr>
          <p:cNvSpPr>
            <a:spLocks noGrp="1"/>
          </p:cNvSpPr>
          <p:nvPr>
            <p:ph idx="1"/>
          </p:nvPr>
        </p:nvSpPr>
        <p:spPr>
          <a:xfrm>
            <a:off x="838200" y="1253331"/>
            <a:ext cx="10515600" cy="4860390"/>
          </a:xfrm>
        </p:spPr>
        <p:txBody>
          <a:bodyPr>
            <a:normAutofit/>
          </a:bodyPr>
          <a:lstStyle/>
          <a:p>
            <a:r>
              <a:rPr lang="en-GB" dirty="0"/>
              <a:t>Sharp reduction of the GPS fix interval </a:t>
            </a:r>
            <a:r>
              <a:rPr lang="es-ES" dirty="0"/>
              <a:t>&lt; 1s </a:t>
            </a:r>
            <a:r>
              <a:rPr lang="en-GB" dirty="0"/>
              <a:t>(not always possible)</a:t>
            </a:r>
          </a:p>
          <a:p>
            <a:r>
              <a:rPr lang="ca-ES" dirty="0" err="1"/>
              <a:t>Including</a:t>
            </a:r>
            <a:r>
              <a:rPr lang="ca-ES" dirty="0"/>
              <a:t> </a:t>
            </a:r>
            <a:r>
              <a:rPr lang="ca-ES" dirty="0" err="1"/>
              <a:t>additional</a:t>
            </a:r>
            <a:r>
              <a:rPr lang="ca-ES" dirty="0"/>
              <a:t> </a:t>
            </a:r>
            <a:r>
              <a:rPr lang="ca-ES" dirty="0" err="1"/>
              <a:t>auxiliary</a:t>
            </a:r>
            <a:r>
              <a:rPr lang="ca-ES" dirty="0"/>
              <a:t> data (</a:t>
            </a:r>
            <a:r>
              <a:rPr lang="ca-ES" dirty="0" err="1"/>
              <a:t>e.g</a:t>
            </a:r>
            <a:r>
              <a:rPr lang="ca-ES" dirty="0"/>
              <a:t> </a:t>
            </a:r>
            <a:r>
              <a:rPr lang="ca-ES" dirty="0" err="1"/>
              <a:t>accelerometer</a:t>
            </a:r>
            <a:r>
              <a:rPr lang="ca-ES" dirty="0"/>
              <a:t>, </a:t>
            </a:r>
            <a:r>
              <a:rPr lang="ca-ES" dirty="0" err="1"/>
              <a:t>wet-dry</a:t>
            </a:r>
            <a:r>
              <a:rPr lang="ca-ES" dirty="0"/>
              <a:t>, TDR)</a:t>
            </a:r>
          </a:p>
          <a:p>
            <a:pPr marL="0" indent="0">
              <a:buNone/>
            </a:pPr>
            <a:endParaRPr lang="ca-ES" dirty="0"/>
          </a:p>
          <a:p>
            <a:pPr marL="1828800" lvl="4" indent="0">
              <a:buNone/>
            </a:pPr>
            <a:r>
              <a:rPr lang="ca-ES" sz="2800" dirty="0" err="1"/>
              <a:t>More</a:t>
            </a:r>
            <a:r>
              <a:rPr lang="ca-ES" sz="2800" dirty="0"/>
              <a:t> </a:t>
            </a:r>
            <a:r>
              <a:rPr lang="ca-ES" sz="2800" dirty="0" err="1"/>
              <a:t>costly</a:t>
            </a:r>
            <a:endParaRPr lang="ca-ES" sz="2800" dirty="0"/>
          </a:p>
          <a:p>
            <a:pPr marL="1828800" lvl="4" indent="0">
              <a:buNone/>
            </a:pPr>
            <a:r>
              <a:rPr lang="ca-ES" sz="2800" dirty="0" err="1"/>
              <a:t>Weight</a:t>
            </a:r>
            <a:r>
              <a:rPr lang="ca-ES" sz="2800" dirty="0"/>
              <a:t> </a:t>
            </a:r>
            <a:r>
              <a:rPr lang="ca-ES" sz="2800" dirty="0" err="1"/>
              <a:t>limitations</a:t>
            </a:r>
            <a:endParaRPr lang="ca-ES" sz="2800" dirty="0"/>
          </a:p>
          <a:p>
            <a:pPr marL="1828800" lvl="4" indent="0">
              <a:buNone/>
            </a:pPr>
            <a:endParaRPr lang="ca-ES" sz="2800" dirty="0"/>
          </a:p>
          <a:p>
            <a:pPr marL="3657600" lvl="8" indent="0">
              <a:buNone/>
            </a:pPr>
            <a:r>
              <a:rPr lang="ca-ES" sz="2800" dirty="0" err="1"/>
              <a:t>Often</a:t>
            </a:r>
            <a:r>
              <a:rPr lang="ca-ES" sz="2800" dirty="0"/>
              <a:t> </a:t>
            </a:r>
            <a:r>
              <a:rPr lang="ca-ES" sz="2800" dirty="0" err="1"/>
              <a:t>only</a:t>
            </a:r>
            <a:r>
              <a:rPr lang="ca-ES" sz="2800" dirty="0"/>
              <a:t> a </a:t>
            </a:r>
            <a:r>
              <a:rPr lang="ca-ES" sz="2800" dirty="0" err="1"/>
              <a:t>subset</a:t>
            </a:r>
            <a:r>
              <a:rPr lang="ca-ES" sz="2800" dirty="0"/>
              <a:t> of </a:t>
            </a:r>
            <a:r>
              <a:rPr lang="ca-ES" sz="2800" dirty="0" err="1"/>
              <a:t>the</a:t>
            </a:r>
            <a:r>
              <a:rPr lang="ca-ES" sz="2800" dirty="0"/>
              <a:t> GPS</a:t>
            </a:r>
          </a:p>
          <a:p>
            <a:pPr marL="0" indent="0">
              <a:buNone/>
            </a:pPr>
            <a:endParaRPr lang="ca-ES" dirty="0"/>
          </a:p>
        </p:txBody>
      </p:sp>
      <p:sp>
        <p:nvSpPr>
          <p:cNvPr id="4" name="Títol 1">
            <a:extLst>
              <a:ext uri="{FF2B5EF4-FFF2-40B4-BE49-F238E27FC236}">
                <a16:creationId xmlns:a16="http://schemas.microsoft.com/office/drawing/2014/main" id="{00F3BC1C-4029-42C6-9323-339D1AB599F3}"/>
              </a:ext>
            </a:extLst>
          </p:cNvPr>
          <p:cNvSpPr txBox="1">
            <a:spLocks/>
          </p:cNvSpPr>
          <p:nvPr/>
        </p:nvSpPr>
        <p:spPr>
          <a:xfrm>
            <a:off x="0" y="0"/>
            <a:ext cx="12192000" cy="817123"/>
          </a:xfrm>
          <a:prstGeom prst="rect">
            <a:avLst/>
          </a:prstGeom>
          <a:solidFill>
            <a:schemeClr val="tx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a-ES"/>
              <a:t>How to improve model output? </a:t>
            </a:r>
          </a:p>
        </p:txBody>
      </p:sp>
      <p:pic>
        <p:nvPicPr>
          <p:cNvPr id="5" name="Imatge 4">
            <a:extLst>
              <a:ext uri="{FF2B5EF4-FFF2-40B4-BE49-F238E27FC236}">
                <a16:creationId xmlns:a16="http://schemas.microsoft.com/office/drawing/2014/main" id="{65E91DC3-36BD-4FBF-8328-744BE96446B2}"/>
              </a:ext>
            </a:extLst>
          </p:cNvPr>
          <p:cNvPicPr>
            <a:picLocks noChangeAspect="1"/>
          </p:cNvPicPr>
          <p:nvPr/>
        </p:nvPicPr>
        <p:blipFill>
          <a:blip r:embed="rId3"/>
          <a:stretch>
            <a:fillRect/>
          </a:stretch>
        </p:blipFill>
        <p:spPr>
          <a:xfrm>
            <a:off x="1529744" y="2274850"/>
            <a:ext cx="1135397" cy="1014761"/>
          </a:xfrm>
          <a:prstGeom prst="rect">
            <a:avLst/>
          </a:prstGeom>
        </p:spPr>
      </p:pic>
      <p:pic>
        <p:nvPicPr>
          <p:cNvPr id="7" name="Imatge 5">
            <a:extLst>
              <a:ext uri="{FF2B5EF4-FFF2-40B4-BE49-F238E27FC236}">
                <a16:creationId xmlns:a16="http://schemas.microsoft.com/office/drawing/2014/main" id="{665796FD-87ED-4316-9197-9B155322D9C8}"/>
              </a:ext>
            </a:extLst>
          </p:cNvPr>
          <p:cNvPicPr>
            <a:picLocks noChangeAspect="1"/>
          </p:cNvPicPr>
          <p:nvPr/>
        </p:nvPicPr>
        <p:blipFill>
          <a:blip r:embed="rId3"/>
          <a:stretch>
            <a:fillRect/>
          </a:stretch>
        </p:blipFill>
        <p:spPr>
          <a:xfrm>
            <a:off x="3343675" y="3601844"/>
            <a:ext cx="1135397" cy="973873"/>
          </a:xfrm>
          <a:prstGeom prst="rect">
            <a:avLst/>
          </a:prstGeom>
        </p:spPr>
      </p:pic>
    </p:spTree>
    <p:extLst>
      <p:ext uri="{BB962C8B-B14F-4D97-AF65-F5344CB8AC3E}">
        <p14:creationId xmlns:p14="http://schemas.microsoft.com/office/powerpoint/2010/main" val="4108189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idor de contingut 2">
            <a:extLst>
              <a:ext uri="{FF2B5EF4-FFF2-40B4-BE49-F238E27FC236}">
                <a16:creationId xmlns:a16="http://schemas.microsoft.com/office/drawing/2014/main" id="{F3822D57-9B28-452D-8E20-0A8DE98FAD2E}"/>
              </a:ext>
            </a:extLst>
          </p:cNvPr>
          <p:cNvSpPr>
            <a:spLocks noGrp="1"/>
          </p:cNvSpPr>
          <p:nvPr>
            <p:ph idx="1"/>
          </p:nvPr>
        </p:nvSpPr>
        <p:spPr>
          <a:xfrm>
            <a:off x="838200" y="1253331"/>
            <a:ext cx="10515600" cy="4860390"/>
          </a:xfrm>
        </p:spPr>
        <p:txBody>
          <a:bodyPr>
            <a:normAutofit/>
          </a:bodyPr>
          <a:lstStyle/>
          <a:p>
            <a:r>
              <a:rPr lang="en-GB" dirty="0"/>
              <a:t>Sharp reduction of the GPS fix interval </a:t>
            </a:r>
            <a:r>
              <a:rPr lang="es-ES" dirty="0"/>
              <a:t>&lt; 1s </a:t>
            </a:r>
            <a:r>
              <a:rPr lang="en-GB" dirty="0"/>
              <a:t>(not always possible)</a:t>
            </a:r>
          </a:p>
          <a:p>
            <a:r>
              <a:rPr lang="ca-ES" dirty="0" err="1"/>
              <a:t>Including</a:t>
            </a:r>
            <a:r>
              <a:rPr lang="ca-ES" dirty="0"/>
              <a:t> </a:t>
            </a:r>
            <a:r>
              <a:rPr lang="ca-ES" dirty="0" err="1"/>
              <a:t>additional</a:t>
            </a:r>
            <a:r>
              <a:rPr lang="ca-ES" dirty="0"/>
              <a:t> </a:t>
            </a:r>
            <a:r>
              <a:rPr lang="ca-ES" dirty="0" err="1"/>
              <a:t>auxiliary</a:t>
            </a:r>
            <a:r>
              <a:rPr lang="ca-ES" dirty="0"/>
              <a:t> data (</a:t>
            </a:r>
            <a:r>
              <a:rPr lang="ca-ES" dirty="0" err="1"/>
              <a:t>e.g</a:t>
            </a:r>
            <a:r>
              <a:rPr lang="ca-ES" dirty="0"/>
              <a:t> </a:t>
            </a:r>
            <a:r>
              <a:rPr lang="ca-ES" dirty="0" err="1"/>
              <a:t>accelerometer</a:t>
            </a:r>
            <a:r>
              <a:rPr lang="ca-ES" dirty="0"/>
              <a:t>, </a:t>
            </a:r>
            <a:r>
              <a:rPr lang="ca-ES" dirty="0" err="1"/>
              <a:t>wet-dry</a:t>
            </a:r>
            <a:r>
              <a:rPr lang="ca-ES" dirty="0"/>
              <a:t>, TDR)</a:t>
            </a:r>
          </a:p>
          <a:p>
            <a:pPr marL="0" indent="0">
              <a:buNone/>
            </a:pPr>
            <a:endParaRPr lang="ca-ES" dirty="0"/>
          </a:p>
          <a:p>
            <a:pPr marL="1828800" lvl="4" indent="0">
              <a:buNone/>
            </a:pPr>
            <a:r>
              <a:rPr lang="ca-ES" sz="2800" dirty="0" err="1"/>
              <a:t>More</a:t>
            </a:r>
            <a:r>
              <a:rPr lang="ca-ES" sz="2800" dirty="0"/>
              <a:t> </a:t>
            </a:r>
            <a:r>
              <a:rPr lang="ca-ES" sz="2800" dirty="0" err="1"/>
              <a:t>costly</a:t>
            </a:r>
            <a:endParaRPr lang="ca-ES" sz="2800" dirty="0"/>
          </a:p>
          <a:p>
            <a:pPr marL="1828800" lvl="4" indent="0">
              <a:buNone/>
            </a:pPr>
            <a:r>
              <a:rPr lang="ca-ES" sz="2800" dirty="0" err="1"/>
              <a:t>Weight</a:t>
            </a:r>
            <a:r>
              <a:rPr lang="ca-ES" sz="2800" dirty="0"/>
              <a:t> </a:t>
            </a:r>
            <a:r>
              <a:rPr lang="ca-ES" sz="2800" dirty="0" err="1"/>
              <a:t>limitations</a:t>
            </a:r>
            <a:endParaRPr lang="ca-ES" sz="2800" dirty="0"/>
          </a:p>
          <a:p>
            <a:pPr marL="1828800" lvl="4" indent="0">
              <a:buNone/>
            </a:pPr>
            <a:endParaRPr lang="ca-ES" sz="2800" dirty="0"/>
          </a:p>
          <a:p>
            <a:pPr marL="3657600" lvl="8" indent="0">
              <a:buNone/>
            </a:pPr>
            <a:r>
              <a:rPr lang="ca-ES" sz="2800" dirty="0" err="1"/>
              <a:t>Often</a:t>
            </a:r>
            <a:r>
              <a:rPr lang="ca-ES" sz="2800" dirty="0"/>
              <a:t> </a:t>
            </a:r>
            <a:r>
              <a:rPr lang="ca-ES" sz="2800" dirty="0" err="1"/>
              <a:t>only</a:t>
            </a:r>
            <a:r>
              <a:rPr lang="ca-ES" sz="2800" dirty="0"/>
              <a:t> a </a:t>
            </a:r>
            <a:r>
              <a:rPr lang="ca-ES" sz="2800" dirty="0" err="1"/>
              <a:t>subset</a:t>
            </a:r>
            <a:r>
              <a:rPr lang="ca-ES" sz="2800" dirty="0"/>
              <a:t> of </a:t>
            </a:r>
            <a:r>
              <a:rPr lang="ca-ES" sz="2800" dirty="0" err="1"/>
              <a:t>the</a:t>
            </a:r>
            <a:r>
              <a:rPr lang="ca-ES" sz="2800" dirty="0"/>
              <a:t> GPS</a:t>
            </a:r>
          </a:p>
          <a:p>
            <a:pPr marL="0" indent="0">
              <a:buNone/>
            </a:pPr>
            <a:endParaRPr lang="ca-ES" dirty="0"/>
          </a:p>
        </p:txBody>
      </p:sp>
      <p:sp>
        <p:nvSpPr>
          <p:cNvPr id="4" name="Títol 1">
            <a:extLst>
              <a:ext uri="{FF2B5EF4-FFF2-40B4-BE49-F238E27FC236}">
                <a16:creationId xmlns:a16="http://schemas.microsoft.com/office/drawing/2014/main" id="{00F3BC1C-4029-42C6-9323-339D1AB599F3}"/>
              </a:ext>
            </a:extLst>
          </p:cNvPr>
          <p:cNvSpPr txBox="1">
            <a:spLocks/>
          </p:cNvSpPr>
          <p:nvPr/>
        </p:nvSpPr>
        <p:spPr>
          <a:xfrm>
            <a:off x="0" y="0"/>
            <a:ext cx="12192000" cy="817123"/>
          </a:xfrm>
          <a:prstGeom prst="rect">
            <a:avLst/>
          </a:prstGeom>
          <a:solidFill>
            <a:schemeClr val="tx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a-ES"/>
              <a:t>How to improve model output? </a:t>
            </a:r>
          </a:p>
        </p:txBody>
      </p:sp>
      <p:pic>
        <p:nvPicPr>
          <p:cNvPr id="5" name="Imatge 4">
            <a:extLst>
              <a:ext uri="{FF2B5EF4-FFF2-40B4-BE49-F238E27FC236}">
                <a16:creationId xmlns:a16="http://schemas.microsoft.com/office/drawing/2014/main" id="{65E91DC3-36BD-4FBF-8328-744BE96446B2}"/>
              </a:ext>
            </a:extLst>
          </p:cNvPr>
          <p:cNvPicPr>
            <a:picLocks noChangeAspect="1"/>
          </p:cNvPicPr>
          <p:nvPr/>
        </p:nvPicPr>
        <p:blipFill>
          <a:blip r:embed="rId3"/>
          <a:stretch>
            <a:fillRect/>
          </a:stretch>
        </p:blipFill>
        <p:spPr>
          <a:xfrm>
            <a:off x="1529744" y="2274850"/>
            <a:ext cx="1135397" cy="1014761"/>
          </a:xfrm>
          <a:prstGeom prst="rect">
            <a:avLst/>
          </a:prstGeom>
        </p:spPr>
      </p:pic>
      <p:pic>
        <p:nvPicPr>
          <p:cNvPr id="6" name="Imatge 5">
            <a:extLst>
              <a:ext uri="{FF2B5EF4-FFF2-40B4-BE49-F238E27FC236}">
                <a16:creationId xmlns:a16="http://schemas.microsoft.com/office/drawing/2014/main" id="{22C0416E-8ABD-40A6-AF9D-07CF1AB961EB}"/>
              </a:ext>
            </a:extLst>
          </p:cNvPr>
          <p:cNvPicPr>
            <a:picLocks noChangeAspect="1"/>
          </p:cNvPicPr>
          <p:nvPr/>
        </p:nvPicPr>
        <p:blipFill>
          <a:blip r:embed="rId3"/>
          <a:stretch>
            <a:fillRect/>
          </a:stretch>
        </p:blipFill>
        <p:spPr>
          <a:xfrm>
            <a:off x="3343675" y="3601844"/>
            <a:ext cx="1135397" cy="973873"/>
          </a:xfrm>
          <a:prstGeom prst="rect">
            <a:avLst/>
          </a:prstGeom>
        </p:spPr>
      </p:pic>
      <p:sp>
        <p:nvSpPr>
          <p:cNvPr id="9" name="Contenidor de contingut 2">
            <a:extLst>
              <a:ext uri="{FF2B5EF4-FFF2-40B4-BE49-F238E27FC236}">
                <a16:creationId xmlns:a16="http://schemas.microsoft.com/office/drawing/2014/main" id="{C27C542E-CB92-444B-887A-9678B9A4ADC1}"/>
              </a:ext>
            </a:extLst>
          </p:cNvPr>
          <p:cNvSpPr txBox="1">
            <a:spLocks/>
          </p:cNvSpPr>
          <p:nvPr/>
        </p:nvSpPr>
        <p:spPr>
          <a:xfrm>
            <a:off x="6096000" y="4977648"/>
            <a:ext cx="5097374" cy="6270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ca-ES" sz="5400">
                <a:solidFill>
                  <a:srgbClr val="FF0000"/>
                </a:solidFill>
              </a:rPr>
              <a:t>Semi-supervision</a:t>
            </a:r>
          </a:p>
        </p:txBody>
      </p:sp>
      <p:pic>
        <p:nvPicPr>
          <p:cNvPr id="11" name="Imatge 10">
            <a:extLst>
              <a:ext uri="{FF2B5EF4-FFF2-40B4-BE49-F238E27FC236}">
                <a16:creationId xmlns:a16="http://schemas.microsoft.com/office/drawing/2014/main" id="{5EDD5D14-301C-405C-B2C2-25F4AE70D661}"/>
              </a:ext>
            </a:extLst>
          </p:cNvPr>
          <p:cNvPicPr>
            <a:picLocks noChangeAspect="1"/>
          </p:cNvPicPr>
          <p:nvPr/>
        </p:nvPicPr>
        <p:blipFill>
          <a:blip r:embed="rId3"/>
          <a:stretch>
            <a:fillRect/>
          </a:stretch>
        </p:blipFill>
        <p:spPr>
          <a:xfrm>
            <a:off x="4960603" y="4676078"/>
            <a:ext cx="1135397" cy="1014761"/>
          </a:xfrm>
          <a:prstGeom prst="rect">
            <a:avLst/>
          </a:prstGeom>
        </p:spPr>
      </p:pic>
    </p:spTree>
    <p:extLst>
      <p:ext uri="{BB962C8B-B14F-4D97-AF65-F5344CB8AC3E}">
        <p14:creationId xmlns:p14="http://schemas.microsoft.com/office/powerpoint/2010/main" val="1591526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idor de contingut 2">
            <a:extLst>
              <a:ext uri="{FF2B5EF4-FFF2-40B4-BE49-F238E27FC236}">
                <a16:creationId xmlns:a16="http://schemas.microsoft.com/office/drawing/2014/main" id="{46D2F6F9-124E-4C07-8C8C-B06C040905FD}"/>
              </a:ext>
            </a:extLst>
          </p:cNvPr>
          <p:cNvSpPr>
            <a:spLocks noGrp="1"/>
          </p:cNvSpPr>
          <p:nvPr>
            <p:ph idx="1"/>
          </p:nvPr>
        </p:nvSpPr>
        <p:spPr>
          <a:xfrm>
            <a:off x="838200" y="935666"/>
            <a:ext cx="10515600" cy="5209400"/>
          </a:xfrm>
        </p:spPr>
        <p:txBody>
          <a:bodyPr>
            <a:normAutofit/>
          </a:bodyPr>
          <a:lstStyle/>
          <a:p>
            <a:pPr marL="0" indent="0">
              <a:buNone/>
            </a:pPr>
            <a:r>
              <a:rPr lang="en-CA" dirty="0"/>
              <a:t>Assess whether semi-supervision in HMMs:</a:t>
            </a:r>
          </a:p>
          <a:p>
            <a:r>
              <a:rPr lang="en-CA" dirty="0"/>
              <a:t>increase model accuracy </a:t>
            </a:r>
          </a:p>
          <a:p>
            <a:r>
              <a:rPr lang="en-CA" dirty="0"/>
              <a:t>equal between </a:t>
            </a:r>
            <a:r>
              <a:rPr lang="en-GB" dirty="0"/>
              <a:t>resting, foraging and travelling</a:t>
            </a:r>
          </a:p>
          <a:p>
            <a:r>
              <a:rPr lang="en-GB" dirty="0"/>
              <a:t>reaches inference levels equal to commuting trips</a:t>
            </a:r>
          </a:p>
        </p:txBody>
      </p:sp>
      <p:sp>
        <p:nvSpPr>
          <p:cNvPr id="6" name="Títol 1">
            <a:extLst>
              <a:ext uri="{FF2B5EF4-FFF2-40B4-BE49-F238E27FC236}">
                <a16:creationId xmlns:a16="http://schemas.microsoft.com/office/drawing/2014/main" id="{59D2CD55-671F-4FBD-A083-EA9EFC43291C}"/>
              </a:ext>
            </a:extLst>
          </p:cNvPr>
          <p:cNvSpPr txBox="1">
            <a:spLocks/>
          </p:cNvSpPr>
          <p:nvPr/>
        </p:nvSpPr>
        <p:spPr>
          <a:xfrm>
            <a:off x="0" y="0"/>
            <a:ext cx="12192000" cy="817123"/>
          </a:xfrm>
          <a:prstGeom prst="rect">
            <a:avLst/>
          </a:prstGeom>
          <a:solidFill>
            <a:schemeClr val="tx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a-ES"/>
              <a:t>Objectives</a:t>
            </a:r>
          </a:p>
        </p:txBody>
      </p:sp>
    </p:spTree>
    <p:extLst>
      <p:ext uri="{BB962C8B-B14F-4D97-AF65-F5344CB8AC3E}">
        <p14:creationId xmlns:p14="http://schemas.microsoft.com/office/powerpoint/2010/main" val="72696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ol 1">
            <a:extLst>
              <a:ext uri="{FF2B5EF4-FFF2-40B4-BE49-F238E27FC236}">
                <a16:creationId xmlns:a16="http://schemas.microsoft.com/office/drawing/2014/main" id="{95ADA13F-ADDF-4F72-9E6A-D7C5F7F8889D}"/>
              </a:ext>
            </a:extLst>
          </p:cNvPr>
          <p:cNvSpPr txBox="1">
            <a:spLocks/>
          </p:cNvSpPr>
          <p:nvPr/>
        </p:nvSpPr>
        <p:spPr>
          <a:xfrm>
            <a:off x="0" y="0"/>
            <a:ext cx="12192000" cy="817123"/>
          </a:xfrm>
          <a:prstGeom prst="rect">
            <a:avLst/>
          </a:prstGeom>
          <a:solidFill>
            <a:schemeClr val="tx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a-ES"/>
              <a:t>Methods</a:t>
            </a:r>
          </a:p>
        </p:txBody>
      </p:sp>
      <p:pic>
        <p:nvPicPr>
          <p:cNvPr id="3" name="Imatge 2">
            <a:extLst>
              <a:ext uri="{FF2B5EF4-FFF2-40B4-BE49-F238E27FC236}">
                <a16:creationId xmlns:a16="http://schemas.microsoft.com/office/drawing/2014/main" id="{F34A1FB6-BE38-4931-9339-E6F406FB41F1}"/>
              </a:ext>
            </a:extLst>
          </p:cNvPr>
          <p:cNvPicPr>
            <a:picLocks noChangeAspect="1"/>
          </p:cNvPicPr>
          <p:nvPr/>
        </p:nvPicPr>
        <p:blipFill>
          <a:blip r:embed="rId3"/>
          <a:stretch>
            <a:fillRect/>
          </a:stretch>
        </p:blipFill>
        <p:spPr>
          <a:xfrm>
            <a:off x="2048783" y="1841236"/>
            <a:ext cx="4119061" cy="4108802"/>
          </a:xfrm>
          <a:prstGeom prst="rect">
            <a:avLst/>
          </a:prstGeom>
        </p:spPr>
      </p:pic>
      <p:pic>
        <p:nvPicPr>
          <p:cNvPr id="5" name="Imatge 4">
            <a:extLst>
              <a:ext uri="{FF2B5EF4-FFF2-40B4-BE49-F238E27FC236}">
                <a16:creationId xmlns:a16="http://schemas.microsoft.com/office/drawing/2014/main" id="{2A045196-0B72-437F-B1F9-57DEDA31AB9B}"/>
              </a:ext>
            </a:extLst>
          </p:cNvPr>
          <p:cNvPicPr>
            <a:picLocks noChangeAspect="1"/>
          </p:cNvPicPr>
          <p:nvPr/>
        </p:nvPicPr>
        <p:blipFill>
          <a:blip r:embed="rId4"/>
          <a:stretch>
            <a:fillRect/>
          </a:stretch>
        </p:blipFill>
        <p:spPr>
          <a:xfrm>
            <a:off x="2339379" y="1337882"/>
            <a:ext cx="2530059" cy="749873"/>
          </a:xfrm>
          <a:prstGeom prst="rect">
            <a:avLst/>
          </a:prstGeom>
        </p:spPr>
      </p:pic>
      <p:pic>
        <p:nvPicPr>
          <p:cNvPr id="6" name="Picture 5">
            <a:extLst>
              <a:ext uri="{FF2B5EF4-FFF2-40B4-BE49-F238E27FC236}">
                <a16:creationId xmlns:a16="http://schemas.microsoft.com/office/drawing/2014/main" id="{D8995F13-D1ED-E369-4070-6EB4CE4980C6}"/>
              </a:ext>
            </a:extLst>
          </p:cNvPr>
          <p:cNvPicPr>
            <a:picLocks noChangeAspect="1"/>
          </p:cNvPicPr>
          <p:nvPr/>
        </p:nvPicPr>
        <p:blipFill>
          <a:blip r:embed="rId5"/>
          <a:stretch>
            <a:fillRect/>
          </a:stretch>
        </p:blipFill>
        <p:spPr>
          <a:xfrm>
            <a:off x="8083687" y="5855866"/>
            <a:ext cx="1268078" cy="920576"/>
          </a:xfrm>
          <a:prstGeom prst="rect">
            <a:avLst/>
          </a:prstGeom>
        </p:spPr>
      </p:pic>
      <p:pic>
        <p:nvPicPr>
          <p:cNvPr id="7" name="Picture 6">
            <a:extLst>
              <a:ext uri="{FF2B5EF4-FFF2-40B4-BE49-F238E27FC236}">
                <a16:creationId xmlns:a16="http://schemas.microsoft.com/office/drawing/2014/main" id="{EB7041BB-332F-7B4E-5A8C-344249E4D59B}"/>
              </a:ext>
            </a:extLst>
          </p:cNvPr>
          <p:cNvPicPr>
            <a:picLocks noChangeAspect="1"/>
          </p:cNvPicPr>
          <p:nvPr/>
        </p:nvPicPr>
        <p:blipFill>
          <a:blip r:embed="rId6"/>
          <a:stretch>
            <a:fillRect/>
          </a:stretch>
        </p:blipFill>
        <p:spPr>
          <a:xfrm>
            <a:off x="9603317" y="6146995"/>
            <a:ext cx="1507063" cy="431617"/>
          </a:xfrm>
          <a:prstGeom prst="rect">
            <a:avLst/>
          </a:prstGeom>
        </p:spPr>
      </p:pic>
      <p:pic>
        <p:nvPicPr>
          <p:cNvPr id="8" name="Picture 7">
            <a:extLst>
              <a:ext uri="{FF2B5EF4-FFF2-40B4-BE49-F238E27FC236}">
                <a16:creationId xmlns:a16="http://schemas.microsoft.com/office/drawing/2014/main" id="{91AD89EE-F4BE-FEE2-B5B8-D410C7B2318C}"/>
              </a:ext>
            </a:extLst>
          </p:cNvPr>
          <p:cNvPicPr>
            <a:picLocks noChangeAspect="1"/>
          </p:cNvPicPr>
          <p:nvPr/>
        </p:nvPicPr>
        <p:blipFill>
          <a:blip r:embed="rId7"/>
          <a:stretch>
            <a:fillRect/>
          </a:stretch>
        </p:blipFill>
        <p:spPr>
          <a:xfrm>
            <a:off x="11361906" y="5864045"/>
            <a:ext cx="779294" cy="779294"/>
          </a:xfrm>
          <a:prstGeom prst="rect">
            <a:avLst/>
          </a:prstGeom>
        </p:spPr>
      </p:pic>
    </p:spTree>
    <p:extLst>
      <p:ext uri="{BB962C8B-B14F-4D97-AF65-F5344CB8AC3E}">
        <p14:creationId xmlns:p14="http://schemas.microsoft.com/office/powerpoint/2010/main" val="3890654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ítol 1">
            <a:extLst>
              <a:ext uri="{FF2B5EF4-FFF2-40B4-BE49-F238E27FC236}">
                <a16:creationId xmlns:a16="http://schemas.microsoft.com/office/drawing/2014/main" id="{1DBA948A-8815-4B91-A373-99F9EE1821C1}"/>
              </a:ext>
            </a:extLst>
          </p:cNvPr>
          <p:cNvSpPr txBox="1">
            <a:spLocks/>
          </p:cNvSpPr>
          <p:nvPr/>
        </p:nvSpPr>
        <p:spPr>
          <a:xfrm>
            <a:off x="0" y="0"/>
            <a:ext cx="12192000" cy="817123"/>
          </a:xfrm>
          <a:prstGeom prst="rect">
            <a:avLst/>
          </a:prstGeom>
          <a:solidFill>
            <a:schemeClr val="tx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a-ES"/>
              <a:t>Methods</a:t>
            </a:r>
          </a:p>
        </p:txBody>
      </p:sp>
      <p:sp>
        <p:nvSpPr>
          <p:cNvPr id="2" name="Rectangle 1">
            <a:extLst>
              <a:ext uri="{FF2B5EF4-FFF2-40B4-BE49-F238E27FC236}">
                <a16:creationId xmlns:a16="http://schemas.microsoft.com/office/drawing/2014/main" id="{F4EAEB6D-FB1F-4906-A09C-849179DD16AE}"/>
              </a:ext>
            </a:extLst>
          </p:cNvPr>
          <p:cNvSpPr/>
          <p:nvPr/>
        </p:nvSpPr>
        <p:spPr>
          <a:xfrm>
            <a:off x="8666480" y="852027"/>
            <a:ext cx="928118" cy="1829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10" name="CuadroTexto 30">
            <a:extLst>
              <a:ext uri="{FF2B5EF4-FFF2-40B4-BE49-F238E27FC236}">
                <a16:creationId xmlns:a16="http://schemas.microsoft.com/office/drawing/2014/main" id="{9AAE4554-478D-4F53-876A-5C4934C62E92}"/>
              </a:ext>
            </a:extLst>
          </p:cNvPr>
          <p:cNvSpPr txBox="1"/>
          <p:nvPr/>
        </p:nvSpPr>
        <p:spPr>
          <a:xfrm>
            <a:off x="433066" y="873250"/>
            <a:ext cx="5654072" cy="2308324"/>
          </a:xfrm>
          <a:prstGeom prst="rect">
            <a:avLst/>
          </a:prstGeom>
          <a:noFill/>
        </p:spPr>
        <p:txBody>
          <a:bodyPr wrap="square" rtlCol="0">
            <a:spAutoFit/>
          </a:bodyPr>
          <a:lstStyle/>
          <a:p>
            <a:pPr algn="ctr"/>
            <a:r>
              <a:rPr lang="es-ES" sz="2800" u="sng"/>
              <a:t>Auxiliary dataset: </a:t>
            </a:r>
          </a:p>
          <a:p>
            <a:pPr algn="ctr"/>
            <a:r>
              <a:rPr lang="es-ES" sz="2800"/>
              <a:t>acc +TDR (34 trips)</a:t>
            </a:r>
          </a:p>
          <a:p>
            <a:pPr algn="ctr"/>
            <a:r>
              <a:rPr lang="es-ES" sz="2800"/>
              <a:t>wet/dry (90 trips)</a:t>
            </a:r>
          </a:p>
          <a:p>
            <a:pPr algn="ctr"/>
            <a:r>
              <a:rPr lang="es-ES" sz="2800"/>
              <a:t>acc + TDR + wet/dry (16 trips)  </a:t>
            </a:r>
          </a:p>
          <a:p>
            <a:endParaRPr lang="es-ES" sz="1600" dirty="0"/>
          </a:p>
          <a:p>
            <a:endParaRPr lang="en-CA" sz="1600" dirty="0"/>
          </a:p>
        </p:txBody>
      </p:sp>
      <p:pic>
        <p:nvPicPr>
          <p:cNvPr id="5" name="Imatge 4">
            <a:extLst>
              <a:ext uri="{FF2B5EF4-FFF2-40B4-BE49-F238E27FC236}">
                <a16:creationId xmlns:a16="http://schemas.microsoft.com/office/drawing/2014/main" id="{4CCF5BE8-86EF-4A25-99B6-B07930770219}"/>
              </a:ext>
            </a:extLst>
          </p:cNvPr>
          <p:cNvPicPr>
            <a:picLocks noChangeAspect="1"/>
          </p:cNvPicPr>
          <p:nvPr/>
        </p:nvPicPr>
        <p:blipFill>
          <a:blip r:embed="rId3"/>
          <a:stretch>
            <a:fillRect/>
          </a:stretch>
        </p:blipFill>
        <p:spPr>
          <a:xfrm>
            <a:off x="68603" y="906169"/>
            <a:ext cx="1650650" cy="1121243"/>
          </a:xfrm>
          <a:prstGeom prst="rect">
            <a:avLst/>
          </a:prstGeom>
        </p:spPr>
      </p:pic>
      <p:sp>
        <p:nvSpPr>
          <p:cNvPr id="12" name="Rectangle 11">
            <a:extLst>
              <a:ext uri="{FF2B5EF4-FFF2-40B4-BE49-F238E27FC236}">
                <a16:creationId xmlns:a16="http://schemas.microsoft.com/office/drawing/2014/main" id="{784C5DDD-96AB-7D1D-E0DE-ECBB5FC57CF4}"/>
              </a:ext>
            </a:extLst>
          </p:cNvPr>
          <p:cNvSpPr/>
          <p:nvPr/>
        </p:nvSpPr>
        <p:spPr>
          <a:xfrm>
            <a:off x="10532146" y="954807"/>
            <a:ext cx="1437589" cy="1459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1" name="Picture 20">
            <a:extLst>
              <a:ext uri="{FF2B5EF4-FFF2-40B4-BE49-F238E27FC236}">
                <a16:creationId xmlns:a16="http://schemas.microsoft.com/office/drawing/2014/main" id="{53D7C096-8ED0-2196-A0F1-D428556865D6}"/>
              </a:ext>
            </a:extLst>
          </p:cNvPr>
          <p:cNvPicPr>
            <a:picLocks noChangeAspect="1"/>
          </p:cNvPicPr>
          <p:nvPr/>
        </p:nvPicPr>
        <p:blipFill rotWithShape="1">
          <a:blip r:embed="rId4"/>
          <a:srcRect t="2780"/>
          <a:stretch/>
        </p:blipFill>
        <p:spPr>
          <a:xfrm>
            <a:off x="6451601" y="873250"/>
            <a:ext cx="4575244" cy="5926660"/>
          </a:xfrm>
          <a:prstGeom prst="rect">
            <a:avLst/>
          </a:prstGeom>
        </p:spPr>
      </p:pic>
    </p:spTree>
    <p:extLst>
      <p:ext uri="{BB962C8B-B14F-4D97-AF65-F5344CB8AC3E}">
        <p14:creationId xmlns:p14="http://schemas.microsoft.com/office/powerpoint/2010/main" val="613795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30">
            <a:extLst>
              <a:ext uri="{FF2B5EF4-FFF2-40B4-BE49-F238E27FC236}">
                <a16:creationId xmlns:a16="http://schemas.microsoft.com/office/drawing/2014/main" id="{F07FDCB4-0BB8-4AD5-BA8C-47278F356DC6}"/>
              </a:ext>
            </a:extLst>
          </p:cNvPr>
          <p:cNvSpPr txBox="1"/>
          <p:nvPr/>
        </p:nvSpPr>
        <p:spPr>
          <a:xfrm>
            <a:off x="433066" y="873250"/>
            <a:ext cx="5654072" cy="2308324"/>
          </a:xfrm>
          <a:prstGeom prst="rect">
            <a:avLst/>
          </a:prstGeom>
          <a:noFill/>
        </p:spPr>
        <p:txBody>
          <a:bodyPr wrap="square" rtlCol="0">
            <a:spAutoFit/>
          </a:bodyPr>
          <a:lstStyle/>
          <a:p>
            <a:pPr algn="ctr"/>
            <a:r>
              <a:rPr lang="es-ES" sz="2800" u="sng"/>
              <a:t>Auxiliary dataset: </a:t>
            </a:r>
          </a:p>
          <a:p>
            <a:pPr algn="ctr"/>
            <a:r>
              <a:rPr lang="es-ES" sz="2800"/>
              <a:t>acc +TDR (34 trips)</a:t>
            </a:r>
          </a:p>
          <a:p>
            <a:pPr algn="ctr"/>
            <a:r>
              <a:rPr lang="es-ES" sz="2800"/>
              <a:t>wet/dry (90 trips)</a:t>
            </a:r>
          </a:p>
          <a:p>
            <a:pPr algn="ctr"/>
            <a:r>
              <a:rPr lang="es-ES" sz="2800"/>
              <a:t>acc + TDR + wet/dry (16 trips)  </a:t>
            </a:r>
          </a:p>
          <a:p>
            <a:endParaRPr lang="es-ES" sz="1600" dirty="0"/>
          </a:p>
          <a:p>
            <a:endParaRPr lang="en-CA" sz="1600" dirty="0"/>
          </a:p>
        </p:txBody>
      </p:sp>
      <p:sp>
        <p:nvSpPr>
          <p:cNvPr id="20" name="Títol 1">
            <a:extLst>
              <a:ext uri="{FF2B5EF4-FFF2-40B4-BE49-F238E27FC236}">
                <a16:creationId xmlns:a16="http://schemas.microsoft.com/office/drawing/2014/main" id="{1DBA948A-8815-4B91-A373-99F9EE1821C1}"/>
              </a:ext>
            </a:extLst>
          </p:cNvPr>
          <p:cNvSpPr txBox="1">
            <a:spLocks/>
          </p:cNvSpPr>
          <p:nvPr/>
        </p:nvSpPr>
        <p:spPr>
          <a:xfrm>
            <a:off x="0" y="0"/>
            <a:ext cx="12192000" cy="817123"/>
          </a:xfrm>
          <a:prstGeom prst="rect">
            <a:avLst/>
          </a:prstGeom>
          <a:solidFill>
            <a:schemeClr val="tx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a-ES"/>
              <a:t>Methods</a:t>
            </a:r>
          </a:p>
        </p:txBody>
      </p:sp>
      <p:sp>
        <p:nvSpPr>
          <p:cNvPr id="2" name="Rectangle 1">
            <a:extLst>
              <a:ext uri="{FF2B5EF4-FFF2-40B4-BE49-F238E27FC236}">
                <a16:creationId xmlns:a16="http://schemas.microsoft.com/office/drawing/2014/main" id="{F4EAEB6D-FB1F-4906-A09C-849179DD16AE}"/>
              </a:ext>
            </a:extLst>
          </p:cNvPr>
          <p:cNvSpPr/>
          <p:nvPr/>
        </p:nvSpPr>
        <p:spPr>
          <a:xfrm>
            <a:off x="8666480" y="852027"/>
            <a:ext cx="928118" cy="1829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12" name="Fletxa: dreta 11">
            <a:extLst>
              <a:ext uri="{FF2B5EF4-FFF2-40B4-BE49-F238E27FC236}">
                <a16:creationId xmlns:a16="http://schemas.microsoft.com/office/drawing/2014/main" id="{0884F883-7106-4186-A3DA-DC0033ED168A}"/>
              </a:ext>
            </a:extLst>
          </p:cNvPr>
          <p:cNvSpPr/>
          <p:nvPr/>
        </p:nvSpPr>
        <p:spPr>
          <a:xfrm rot="5400000">
            <a:off x="3030552" y="2954569"/>
            <a:ext cx="459100" cy="310408"/>
          </a:xfrm>
          <a:prstGeom prst="rightArrow">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13" name="CuadroTexto 30">
            <a:extLst>
              <a:ext uri="{FF2B5EF4-FFF2-40B4-BE49-F238E27FC236}">
                <a16:creationId xmlns:a16="http://schemas.microsoft.com/office/drawing/2014/main" id="{0AC61167-CF45-4228-A782-A851432F7682}"/>
              </a:ext>
            </a:extLst>
          </p:cNvPr>
          <p:cNvSpPr txBox="1"/>
          <p:nvPr/>
        </p:nvSpPr>
        <p:spPr>
          <a:xfrm>
            <a:off x="109882" y="3429000"/>
            <a:ext cx="6300439" cy="1692771"/>
          </a:xfrm>
          <a:prstGeom prst="rect">
            <a:avLst/>
          </a:prstGeom>
          <a:noFill/>
        </p:spPr>
        <p:txBody>
          <a:bodyPr wrap="square" rtlCol="0">
            <a:spAutoFit/>
          </a:bodyPr>
          <a:lstStyle/>
          <a:p>
            <a:pPr algn="ctr"/>
            <a:r>
              <a:rPr lang="es-ES" sz="2800" dirty="0" err="1"/>
              <a:t>resting</a:t>
            </a:r>
            <a:r>
              <a:rPr lang="es-ES" sz="2800" dirty="0"/>
              <a:t>, </a:t>
            </a:r>
            <a:r>
              <a:rPr lang="es-ES" sz="2800" dirty="0" err="1"/>
              <a:t>foraging</a:t>
            </a:r>
            <a:r>
              <a:rPr lang="es-ES" sz="2800" dirty="0"/>
              <a:t> </a:t>
            </a:r>
            <a:r>
              <a:rPr lang="es-ES" sz="2800" dirty="0" err="1"/>
              <a:t>or</a:t>
            </a:r>
            <a:r>
              <a:rPr lang="es-ES" sz="2800" dirty="0"/>
              <a:t> travelling </a:t>
            </a:r>
          </a:p>
          <a:p>
            <a:pPr algn="ctr"/>
            <a:r>
              <a:rPr lang="es-ES" sz="2800" dirty="0"/>
              <a:t>66% </a:t>
            </a:r>
            <a:r>
              <a:rPr lang="es-ES" sz="2800" dirty="0" err="1"/>
              <a:t>auxiliary</a:t>
            </a:r>
            <a:r>
              <a:rPr lang="es-ES" sz="2800" dirty="0"/>
              <a:t> data,  7.1% </a:t>
            </a:r>
            <a:r>
              <a:rPr lang="es-ES" sz="2800" dirty="0" err="1"/>
              <a:t>of</a:t>
            </a:r>
            <a:r>
              <a:rPr lang="es-ES" sz="2800" dirty="0"/>
              <a:t> full GPS</a:t>
            </a:r>
          </a:p>
          <a:p>
            <a:endParaRPr lang="es-ES" sz="1600" dirty="0"/>
          </a:p>
          <a:p>
            <a:endParaRPr lang="es-ES" sz="1600" dirty="0"/>
          </a:p>
          <a:p>
            <a:endParaRPr lang="en-CA" sz="1600" dirty="0"/>
          </a:p>
        </p:txBody>
      </p:sp>
      <p:pic>
        <p:nvPicPr>
          <p:cNvPr id="10" name="Imatge 9">
            <a:extLst>
              <a:ext uri="{FF2B5EF4-FFF2-40B4-BE49-F238E27FC236}">
                <a16:creationId xmlns:a16="http://schemas.microsoft.com/office/drawing/2014/main" id="{89FA8AC2-5F1D-4226-A5DC-62423F6F1835}"/>
              </a:ext>
            </a:extLst>
          </p:cNvPr>
          <p:cNvPicPr>
            <a:picLocks noChangeAspect="1"/>
          </p:cNvPicPr>
          <p:nvPr/>
        </p:nvPicPr>
        <p:blipFill>
          <a:blip r:embed="rId3"/>
          <a:stretch>
            <a:fillRect/>
          </a:stretch>
        </p:blipFill>
        <p:spPr>
          <a:xfrm>
            <a:off x="68603" y="906169"/>
            <a:ext cx="1650650" cy="1121243"/>
          </a:xfrm>
          <a:prstGeom prst="rect">
            <a:avLst/>
          </a:prstGeom>
        </p:spPr>
      </p:pic>
      <p:pic>
        <p:nvPicPr>
          <p:cNvPr id="9" name="Picture 8">
            <a:extLst>
              <a:ext uri="{FF2B5EF4-FFF2-40B4-BE49-F238E27FC236}">
                <a16:creationId xmlns:a16="http://schemas.microsoft.com/office/drawing/2014/main" id="{AA40E339-FB58-17F3-C6A9-877960095490}"/>
              </a:ext>
            </a:extLst>
          </p:cNvPr>
          <p:cNvPicPr>
            <a:picLocks noChangeAspect="1"/>
          </p:cNvPicPr>
          <p:nvPr/>
        </p:nvPicPr>
        <p:blipFill rotWithShape="1">
          <a:blip r:embed="rId4"/>
          <a:srcRect t="2780"/>
          <a:stretch/>
        </p:blipFill>
        <p:spPr>
          <a:xfrm>
            <a:off x="6451601" y="873250"/>
            <a:ext cx="4575244" cy="5926660"/>
          </a:xfrm>
          <a:prstGeom prst="rect">
            <a:avLst/>
          </a:prstGeom>
        </p:spPr>
      </p:pic>
    </p:spTree>
    <p:extLst>
      <p:ext uri="{BB962C8B-B14F-4D97-AF65-F5344CB8AC3E}">
        <p14:creationId xmlns:p14="http://schemas.microsoft.com/office/powerpoint/2010/main" val="2837257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2" descr="Sun with water wave icon Royalty Free Vector Image">
            <a:extLst>
              <a:ext uri="{FF2B5EF4-FFF2-40B4-BE49-F238E27FC236}">
                <a16:creationId xmlns:a16="http://schemas.microsoft.com/office/drawing/2014/main" id="{5181C3DC-9B9C-48EF-9EBA-6BFF3375CE2B}"/>
              </a:ext>
            </a:extLst>
          </p:cNvPr>
          <p:cNvSpPr>
            <a:spLocks noChangeAspect="1" noChangeArrowheads="1"/>
          </p:cNvSpPr>
          <p:nvPr/>
        </p:nvSpPr>
        <p:spPr bwMode="auto">
          <a:xfrm>
            <a:off x="1481838" y="4003233"/>
            <a:ext cx="2057400" cy="18192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sp>
        <p:nvSpPr>
          <p:cNvPr id="20" name="Títol 1">
            <a:extLst>
              <a:ext uri="{FF2B5EF4-FFF2-40B4-BE49-F238E27FC236}">
                <a16:creationId xmlns:a16="http://schemas.microsoft.com/office/drawing/2014/main" id="{1DBA948A-8815-4B91-A373-99F9EE1821C1}"/>
              </a:ext>
            </a:extLst>
          </p:cNvPr>
          <p:cNvSpPr txBox="1">
            <a:spLocks/>
          </p:cNvSpPr>
          <p:nvPr/>
        </p:nvSpPr>
        <p:spPr>
          <a:xfrm>
            <a:off x="0" y="0"/>
            <a:ext cx="12192000" cy="817123"/>
          </a:xfrm>
          <a:prstGeom prst="rect">
            <a:avLst/>
          </a:prstGeom>
          <a:solidFill>
            <a:schemeClr val="tx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a-ES"/>
              <a:t>Methods</a:t>
            </a:r>
          </a:p>
        </p:txBody>
      </p:sp>
      <p:sp>
        <p:nvSpPr>
          <p:cNvPr id="2" name="Rectangle 1">
            <a:extLst>
              <a:ext uri="{FF2B5EF4-FFF2-40B4-BE49-F238E27FC236}">
                <a16:creationId xmlns:a16="http://schemas.microsoft.com/office/drawing/2014/main" id="{F4EAEB6D-FB1F-4906-A09C-849179DD16AE}"/>
              </a:ext>
            </a:extLst>
          </p:cNvPr>
          <p:cNvSpPr/>
          <p:nvPr/>
        </p:nvSpPr>
        <p:spPr>
          <a:xfrm>
            <a:off x="8666480" y="852027"/>
            <a:ext cx="928118" cy="1829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11" name="Fletxa: dreta 10">
            <a:extLst>
              <a:ext uri="{FF2B5EF4-FFF2-40B4-BE49-F238E27FC236}">
                <a16:creationId xmlns:a16="http://schemas.microsoft.com/office/drawing/2014/main" id="{1A7EC4B5-265A-45B3-B1A7-8FC1622DF5B2}"/>
              </a:ext>
            </a:extLst>
          </p:cNvPr>
          <p:cNvSpPr/>
          <p:nvPr/>
        </p:nvSpPr>
        <p:spPr>
          <a:xfrm rot="5400000">
            <a:off x="2997022" y="4803793"/>
            <a:ext cx="459100" cy="310408"/>
          </a:xfrm>
          <a:prstGeom prst="rightArrow">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15" name="CuadroTexto 30">
            <a:extLst>
              <a:ext uri="{FF2B5EF4-FFF2-40B4-BE49-F238E27FC236}">
                <a16:creationId xmlns:a16="http://schemas.microsoft.com/office/drawing/2014/main" id="{F180F879-118C-4F88-93E9-00919EEEA15B}"/>
              </a:ext>
            </a:extLst>
          </p:cNvPr>
          <p:cNvSpPr txBox="1"/>
          <p:nvPr/>
        </p:nvSpPr>
        <p:spPr>
          <a:xfrm>
            <a:off x="327664" y="5433274"/>
            <a:ext cx="5864873" cy="1200329"/>
          </a:xfrm>
          <a:prstGeom prst="rect">
            <a:avLst/>
          </a:prstGeom>
          <a:noFill/>
        </p:spPr>
        <p:txBody>
          <a:bodyPr wrap="square" rtlCol="0">
            <a:spAutoFit/>
          </a:bodyPr>
          <a:lstStyle/>
          <a:p>
            <a:pPr algn="ctr"/>
            <a:r>
              <a:rPr lang="es-ES" sz="2800"/>
              <a:t>leave out 10% for cross-validation X 10 itterations</a:t>
            </a:r>
            <a:endParaRPr lang="es-ES" sz="1600" dirty="0"/>
          </a:p>
          <a:p>
            <a:endParaRPr lang="en-CA" sz="1600" dirty="0"/>
          </a:p>
        </p:txBody>
      </p:sp>
      <p:sp>
        <p:nvSpPr>
          <p:cNvPr id="16" name="CuadroTexto 30">
            <a:extLst>
              <a:ext uri="{FF2B5EF4-FFF2-40B4-BE49-F238E27FC236}">
                <a16:creationId xmlns:a16="http://schemas.microsoft.com/office/drawing/2014/main" id="{0FB8CAB8-5254-4335-80E7-ADAC1752F83B}"/>
              </a:ext>
            </a:extLst>
          </p:cNvPr>
          <p:cNvSpPr txBox="1"/>
          <p:nvPr/>
        </p:nvSpPr>
        <p:spPr>
          <a:xfrm>
            <a:off x="433066" y="873250"/>
            <a:ext cx="5654072" cy="2308324"/>
          </a:xfrm>
          <a:prstGeom prst="rect">
            <a:avLst/>
          </a:prstGeom>
          <a:noFill/>
        </p:spPr>
        <p:txBody>
          <a:bodyPr wrap="square" rtlCol="0">
            <a:spAutoFit/>
          </a:bodyPr>
          <a:lstStyle/>
          <a:p>
            <a:pPr algn="ctr"/>
            <a:r>
              <a:rPr lang="es-ES" sz="2800" u="sng"/>
              <a:t>Auxiliary dataset: </a:t>
            </a:r>
          </a:p>
          <a:p>
            <a:pPr algn="ctr"/>
            <a:r>
              <a:rPr lang="es-ES" sz="2800"/>
              <a:t>acc +TDR (34 trips)</a:t>
            </a:r>
          </a:p>
          <a:p>
            <a:pPr algn="ctr"/>
            <a:r>
              <a:rPr lang="es-ES" sz="2800"/>
              <a:t>wet/dry (90 trips)</a:t>
            </a:r>
          </a:p>
          <a:p>
            <a:pPr algn="ctr"/>
            <a:r>
              <a:rPr lang="es-ES" sz="2800"/>
              <a:t>acc + TDR + wet/dry (16 trips)  </a:t>
            </a:r>
          </a:p>
          <a:p>
            <a:endParaRPr lang="es-ES" sz="1600" dirty="0"/>
          </a:p>
          <a:p>
            <a:endParaRPr lang="en-CA" sz="1600" dirty="0"/>
          </a:p>
        </p:txBody>
      </p:sp>
      <p:sp>
        <p:nvSpPr>
          <p:cNvPr id="18" name="Fletxa: dreta 17">
            <a:extLst>
              <a:ext uri="{FF2B5EF4-FFF2-40B4-BE49-F238E27FC236}">
                <a16:creationId xmlns:a16="http://schemas.microsoft.com/office/drawing/2014/main" id="{F99F35E9-0DDE-4AD9-A17B-C50CA8FB1EC3}"/>
              </a:ext>
            </a:extLst>
          </p:cNvPr>
          <p:cNvSpPr/>
          <p:nvPr/>
        </p:nvSpPr>
        <p:spPr>
          <a:xfrm rot="5400000">
            <a:off x="3030552" y="2954569"/>
            <a:ext cx="459100" cy="310408"/>
          </a:xfrm>
          <a:prstGeom prst="rightArrow">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19" name="CuadroTexto 30">
            <a:extLst>
              <a:ext uri="{FF2B5EF4-FFF2-40B4-BE49-F238E27FC236}">
                <a16:creationId xmlns:a16="http://schemas.microsoft.com/office/drawing/2014/main" id="{CF454708-0612-4648-981C-FFB73A7757B2}"/>
              </a:ext>
            </a:extLst>
          </p:cNvPr>
          <p:cNvSpPr txBox="1"/>
          <p:nvPr/>
        </p:nvSpPr>
        <p:spPr>
          <a:xfrm>
            <a:off x="109882" y="3429000"/>
            <a:ext cx="6300439" cy="1692771"/>
          </a:xfrm>
          <a:prstGeom prst="rect">
            <a:avLst/>
          </a:prstGeom>
          <a:noFill/>
        </p:spPr>
        <p:txBody>
          <a:bodyPr wrap="square" rtlCol="0">
            <a:spAutoFit/>
          </a:bodyPr>
          <a:lstStyle/>
          <a:p>
            <a:pPr algn="ctr"/>
            <a:r>
              <a:rPr lang="es-ES" sz="2800" dirty="0" err="1"/>
              <a:t>resting</a:t>
            </a:r>
            <a:r>
              <a:rPr lang="es-ES" sz="2800" dirty="0"/>
              <a:t>, </a:t>
            </a:r>
            <a:r>
              <a:rPr lang="es-ES" sz="2800" dirty="0" err="1"/>
              <a:t>foraging</a:t>
            </a:r>
            <a:r>
              <a:rPr lang="es-ES" sz="2800" dirty="0"/>
              <a:t> </a:t>
            </a:r>
            <a:r>
              <a:rPr lang="es-ES" sz="2800" dirty="0" err="1"/>
              <a:t>or</a:t>
            </a:r>
            <a:r>
              <a:rPr lang="es-ES" sz="2800" dirty="0"/>
              <a:t> travelling </a:t>
            </a:r>
          </a:p>
          <a:p>
            <a:pPr algn="ctr"/>
            <a:r>
              <a:rPr lang="es-ES" sz="2800" dirty="0"/>
              <a:t>66% </a:t>
            </a:r>
            <a:r>
              <a:rPr lang="es-ES" sz="2800" dirty="0" err="1"/>
              <a:t>auxiliary</a:t>
            </a:r>
            <a:r>
              <a:rPr lang="es-ES" sz="2800" dirty="0"/>
              <a:t> data,  7.1% </a:t>
            </a:r>
            <a:r>
              <a:rPr lang="es-ES" sz="2800" dirty="0" err="1"/>
              <a:t>of</a:t>
            </a:r>
            <a:r>
              <a:rPr lang="es-ES" sz="2800" dirty="0"/>
              <a:t> full GPS</a:t>
            </a:r>
          </a:p>
          <a:p>
            <a:endParaRPr lang="es-ES" sz="1600" dirty="0"/>
          </a:p>
          <a:p>
            <a:endParaRPr lang="es-ES" sz="1600" dirty="0"/>
          </a:p>
          <a:p>
            <a:endParaRPr lang="en-CA" sz="1600" dirty="0"/>
          </a:p>
        </p:txBody>
      </p:sp>
      <p:pic>
        <p:nvPicPr>
          <p:cNvPr id="21" name="Imatge 20">
            <a:extLst>
              <a:ext uri="{FF2B5EF4-FFF2-40B4-BE49-F238E27FC236}">
                <a16:creationId xmlns:a16="http://schemas.microsoft.com/office/drawing/2014/main" id="{8FF62724-8420-4A05-9D3D-FFD17B94C43A}"/>
              </a:ext>
            </a:extLst>
          </p:cNvPr>
          <p:cNvPicPr>
            <a:picLocks noChangeAspect="1"/>
          </p:cNvPicPr>
          <p:nvPr/>
        </p:nvPicPr>
        <p:blipFill>
          <a:blip r:embed="rId3"/>
          <a:stretch>
            <a:fillRect/>
          </a:stretch>
        </p:blipFill>
        <p:spPr>
          <a:xfrm>
            <a:off x="68603" y="906169"/>
            <a:ext cx="1650650" cy="1121243"/>
          </a:xfrm>
          <a:prstGeom prst="rect">
            <a:avLst/>
          </a:prstGeom>
        </p:spPr>
      </p:pic>
      <p:pic>
        <p:nvPicPr>
          <p:cNvPr id="12" name="Picture 11">
            <a:extLst>
              <a:ext uri="{FF2B5EF4-FFF2-40B4-BE49-F238E27FC236}">
                <a16:creationId xmlns:a16="http://schemas.microsoft.com/office/drawing/2014/main" id="{A0A97B65-D10D-F5F0-7E8F-4FF88F246BB8}"/>
              </a:ext>
            </a:extLst>
          </p:cNvPr>
          <p:cNvPicPr>
            <a:picLocks noChangeAspect="1"/>
          </p:cNvPicPr>
          <p:nvPr/>
        </p:nvPicPr>
        <p:blipFill rotWithShape="1">
          <a:blip r:embed="rId4"/>
          <a:srcRect t="2780"/>
          <a:stretch/>
        </p:blipFill>
        <p:spPr>
          <a:xfrm>
            <a:off x="6451601" y="873250"/>
            <a:ext cx="4575244" cy="5926660"/>
          </a:xfrm>
          <a:prstGeom prst="rect">
            <a:avLst/>
          </a:prstGeom>
        </p:spPr>
      </p:pic>
    </p:spTree>
    <p:extLst>
      <p:ext uri="{BB962C8B-B14F-4D97-AF65-F5344CB8AC3E}">
        <p14:creationId xmlns:p14="http://schemas.microsoft.com/office/powerpoint/2010/main" val="7396054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2" descr="Sun with water wave icon Royalty Free Vector Image">
            <a:extLst>
              <a:ext uri="{FF2B5EF4-FFF2-40B4-BE49-F238E27FC236}">
                <a16:creationId xmlns:a16="http://schemas.microsoft.com/office/drawing/2014/main" id="{5181C3DC-9B9C-48EF-9EBA-6BFF3375CE2B}"/>
              </a:ext>
            </a:extLst>
          </p:cNvPr>
          <p:cNvSpPr>
            <a:spLocks noChangeAspect="1" noChangeArrowheads="1"/>
          </p:cNvSpPr>
          <p:nvPr/>
        </p:nvSpPr>
        <p:spPr bwMode="auto">
          <a:xfrm>
            <a:off x="1481838" y="4003233"/>
            <a:ext cx="2057400" cy="18192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sp>
        <p:nvSpPr>
          <p:cNvPr id="20" name="Títol 1">
            <a:extLst>
              <a:ext uri="{FF2B5EF4-FFF2-40B4-BE49-F238E27FC236}">
                <a16:creationId xmlns:a16="http://schemas.microsoft.com/office/drawing/2014/main" id="{1DBA948A-8815-4B91-A373-99F9EE1821C1}"/>
              </a:ext>
            </a:extLst>
          </p:cNvPr>
          <p:cNvSpPr txBox="1">
            <a:spLocks/>
          </p:cNvSpPr>
          <p:nvPr/>
        </p:nvSpPr>
        <p:spPr>
          <a:xfrm>
            <a:off x="0" y="0"/>
            <a:ext cx="12192000" cy="817123"/>
          </a:xfrm>
          <a:prstGeom prst="rect">
            <a:avLst/>
          </a:prstGeom>
          <a:solidFill>
            <a:schemeClr val="tx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a-ES"/>
              <a:t>Methods</a:t>
            </a:r>
          </a:p>
        </p:txBody>
      </p:sp>
      <p:sp>
        <p:nvSpPr>
          <p:cNvPr id="2" name="Rectangle 1">
            <a:extLst>
              <a:ext uri="{FF2B5EF4-FFF2-40B4-BE49-F238E27FC236}">
                <a16:creationId xmlns:a16="http://schemas.microsoft.com/office/drawing/2014/main" id="{F4EAEB6D-FB1F-4906-A09C-849179DD16AE}"/>
              </a:ext>
            </a:extLst>
          </p:cNvPr>
          <p:cNvSpPr/>
          <p:nvPr/>
        </p:nvSpPr>
        <p:spPr>
          <a:xfrm>
            <a:off x="8666480" y="852027"/>
            <a:ext cx="928118" cy="1829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11" name="Fletxa: dreta 10">
            <a:extLst>
              <a:ext uri="{FF2B5EF4-FFF2-40B4-BE49-F238E27FC236}">
                <a16:creationId xmlns:a16="http://schemas.microsoft.com/office/drawing/2014/main" id="{1A7EC4B5-265A-45B3-B1A7-8FC1622DF5B2}"/>
              </a:ext>
            </a:extLst>
          </p:cNvPr>
          <p:cNvSpPr/>
          <p:nvPr/>
        </p:nvSpPr>
        <p:spPr>
          <a:xfrm rot="5400000">
            <a:off x="2997022" y="4803793"/>
            <a:ext cx="459100" cy="310408"/>
          </a:xfrm>
          <a:prstGeom prst="rightArrow">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15" name="CuadroTexto 30">
            <a:extLst>
              <a:ext uri="{FF2B5EF4-FFF2-40B4-BE49-F238E27FC236}">
                <a16:creationId xmlns:a16="http://schemas.microsoft.com/office/drawing/2014/main" id="{F180F879-118C-4F88-93E9-00919EEEA15B}"/>
              </a:ext>
            </a:extLst>
          </p:cNvPr>
          <p:cNvSpPr txBox="1"/>
          <p:nvPr/>
        </p:nvSpPr>
        <p:spPr>
          <a:xfrm>
            <a:off x="327664" y="5433274"/>
            <a:ext cx="5864873" cy="1200329"/>
          </a:xfrm>
          <a:prstGeom prst="rect">
            <a:avLst/>
          </a:prstGeom>
          <a:noFill/>
        </p:spPr>
        <p:txBody>
          <a:bodyPr wrap="square" rtlCol="0">
            <a:spAutoFit/>
          </a:bodyPr>
          <a:lstStyle/>
          <a:p>
            <a:pPr algn="ctr"/>
            <a:r>
              <a:rPr lang="es-ES" sz="2800"/>
              <a:t>left out 10% for cross-validation X 10 itterations</a:t>
            </a:r>
            <a:endParaRPr lang="es-ES" sz="1600" dirty="0"/>
          </a:p>
          <a:p>
            <a:endParaRPr lang="en-CA" sz="1600" dirty="0"/>
          </a:p>
        </p:txBody>
      </p:sp>
      <p:sp>
        <p:nvSpPr>
          <p:cNvPr id="16" name="CuadroTexto 30">
            <a:extLst>
              <a:ext uri="{FF2B5EF4-FFF2-40B4-BE49-F238E27FC236}">
                <a16:creationId xmlns:a16="http://schemas.microsoft.com/office/drawing/2014/main" id="{0FB8CAB8-5254-4335-80E7-ADAC1752F83B}"/>
              </a:ext>
            </a:extLst>
          </p:cNvPr>
          <p:cNvSpPr txBox="1"/>
          <p:nvPr/>
        </p:nvSpPr>
        <p:spPr>
          <a:xfrm>
            <a:off x="433066" y="873250"/>
            <a:ext cx="5654072" cy="2308324"/>
          </a:xfrm>
          <a:prstGeom prst="rect">
            <a:avLst/>
          </a:prstGeom>
          <a:noFill/>
        </p:spPr>
        <p:txBody>
          <a:bodyPr wrap="square" rtlCol="0">
            <a:spAutoFit/>
          </a:bodyPr>
          <a:lstStyle/>
          <a:p>
            <a:pPr algn="ctr"/>
            <a:r>
              <a:rPr lang="es-ES" sz="2800" u="sng"/>
              <a:t>Auxiliary dataset: </a:t>
            </a:r>
          </a:p>
          <a:p>
            <a:pPr algn="ctr"/>
            <a:r>
              <a:rPr lang="es-ES" sz="2800"/>
              <a:t>acc +TDR (34 trips)</a:t>
            </a:r>
          </a:p>
          <a:p>
            <a:pPr algn="ctr"/>
            <a:r>
              <a:rPr lang="es-ES" sz="2800"/>
              <a:t>wet/dry (90 trips)</a:t>
            </a:r>
          </a:p>
          <a:p>
            <a:pPr algn="ctr"/>
            <a:r>
              <a:rPr lang="es-ES" sz="2800"/>
              <a:t>acc + TDR + wet/dry (16 trips)  </a:t>
            </a:r>
          </a:p>
          <a:p>
            <a:endParaRPr lang="es-ES" sz="1600" dirty="0"/>
          </a:p>
          <a:p>
            <a:endParaRPr lang="en-CA" sz="1600" dirty="0"/>
          </a:p>
        </p:txBody>
      </p:sp>
      <p:sp>
        <p:nvSpPr>
          <p:cNvPr id="18" name="Fletxa: dreta 17">
            <a:extLst>
              <a:ext uri="{FF2B5EF4-FFF2-40B4-BE49-F238E27FC236}">
                <a16:creationId xmlns:a16="http://schemas.microsoft.com/office/drawing/2014/main" id="{F99F35E9-0DDE-4AD9-A17B-C50CA8FB1EC3}"/>
              </a:ext>
            </a:extLst>
          </p:cNvPr>
          <p:cNvSpPr/>
          <p:nvPr/>
        </p:nvSpPr>
        <p:spPr>
          <a:xfrm rot="5400000">
            <a:off x="3030552" y="2954569"/>
            <a:ext cx="459100" cy="310408"/>
          </a:xfrm>
          <a:prstGeom prst="rightArrow">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19" name="CuadroTexto 30">
            <a:extLst>
              <a:ext uri="{FF2B5EF4-FFF2-40B4-BE49-F238E27FC236}">
                <a16:creationId xmlns:a16="http://schemas.microsoft.com/office/drawing/2014/main" id="{CF454708-0612-4648-981C-FFB73A7757B2}"/>
              </a:ext>
            </a:extLst>
          </p:cNvPr>
          <p:cNvSpPr txBox="1"/>
          <p:nvPr/>
        </p:nvSpPr>
        <p:spPr>
          <a:xfrm>
            <a:off x="109882" y="3429000"/>
            <a:ext cx="6300439" cy="1692771"/>
          </a:xfrm>
          <a:prstGeom prst="rect">
            <a:avLst/>
          </a:prstGeom>
          <a:noFill/>
        </p:spPr>
        <p:txBody>
          <a:bodyPr wrap="square" rtlCol="0">
            <a:spAutoFit/>
          </a:bodyPr>
          <a:lstStyle/>
          <a:p>
            <a:pPr algn="ctr"/>
            <a:r>
              <a:rPr lang="es-ES" sz="2800" dirty="0" err="1"/>
              <a:t>resting</a:t>
            </a:r>
            <a:r>
              <a:rPr lang="es-ES" sz="2800" dirty="0"/>
              <a:t>, </a:t>
            </a:r>
            <a:r>
              <a:rPr lang="es-ES" sz="2800" dirty="0" err="1"/>
              <a:t>foraging</a:t>
            </a:r>
            <a:r>
              <a:rPr lang="es-ES" sz="2800" dirty="0"/>
              <a:t> </a:t>
            </a:r>
            <a:r>
              <a:rPr lang="es-ES" sz="2800" dirty="0" err="1"/>
              <a:t>or</a:t>
            </a:r>
            <a:r>
              <a:rPr lang="es-ES" sz="2800" dirty="0"/>
              <a:t> travelling </a:t>
            </a:r>
          </a:p>
          <a:p>
            <a:pPr algn="ctr"/>
            <a:r>
              <a:rPr lang="es-ES" sz="2800" dirty="0">
                <a:solidFill>
                  <a:srgbClr val="FF0000"/>
                </a:solidFill>
              </a:rPr>
              <a:t>56</a:t>
            </a:r>
            <a:r>
              <a:rPr lang="es-ES" sz="2800" dirty="0"/>
              <a:t>% </a:t>
            </a:r>
            <a:r>
              <a:rPr lang="es-ES" sz="2800" dirty="0" err="1"/>
              <a:t>auxiliary</a:t>
            </a:r>
            <a:r>
              <a:rPr lang="es-ES" sz="2800" dirty="0"/>
              <a:t> data, </a:t>
            </a:r>
            <a:r>
              <a:rPr lang="es-ES" sz="2800" dirty="0">
                <a:solidFill>
                  <a:srgbClr val="FF0000"/>
                </a:solidFill>
              </a:rPr>
              <a:t> 6.3</a:t>
            </a:r>
            <a:r>
              <a:rPr lang="es-ES" sz="2800" dirty="0"/>
              <a:t>% </a:t>
            </a:r>
            <a:r>
              <a:rPr lang="es-ES" sz="2800" dirty="0" err="1"/>
              <a:t>of</a:t>
            </a:r>
            <a:r>
              <a:rPr lang="es-ES" sz="2800" dirty="0"/>
              <a:t> full GPS</a:t>
            </a:r>
          </a:p>
          <a:p>
            <a:endParaRPr lang="es-ES" sz="1600" dirty="0"/>
          </a:p>
          <a:p>
            <a:endParaRPr lang="es-ES" sz="1600" dirty="0"/>
          </a:p>
          <a:p>
            <a:endParaRPr lang="en-CA" sz="1600" dirty="0"/>
          </a:p>
        </p:txBody>
      </p:sp>
      <p:pic>
        <p:nvPicPr>
          <p:cNvPr id="12" name="Imatge 11">
            <a:extLst>
              <a:ext uri="{FF2B5EF4-FFF2-40B4-BE49-F238E27FC236}">
                <a16:creationId xmlns:a16="http://schemas.microsoft.com/office/drawing/2014/main" id="{12907B91-C4AD-4C99-9C61-EE27385C8010}"/>
              </a:ext>
            </a:extLst>
          </p:cNvPr>
          <p:cNvPicPr>
            <a:picLocks noChangeAspect="1"/>
          </p:cNvPicPr>
          <p:nvPr/>
        </p:nvPicPr>
        <p:blipFill>
          <a:blip r:embed="rId3"/>
          <a:stretch>
            <a:fillRect/>
          </a:stretch>
        </p:blipFill>
        <p:spPr>
          <a:xfrm>
            <a:off x="68603" y="906169"/>
            <a:ext cx="1650650" cy="1121243"/>
          </a:xfrm>
          <a:prstGeom prst="rect">
            <a:avLst/>
          </a:prstGeom>
        </p:spPr>
      </p:pic>
      <p:pic>
        <p:nvPicPr>
          <p:cNvPr id="13" name="Picture 12">
            <a:extLst>
              <a:ext uri="{FF2B5EF4-FFF2-40B4-BE49-F238E27FC236}">
                <a16:creationId xmlns:a16="http://schemas.microsoft.com/office/drawing/2014/main" id="{28CB22F4-9172-0538-95F4-6EE62955A3B8}"/>
              </a:ext>
            </a:extLst>
          </p:cNvPr>
          <p:cNvPicPr>
            <a:picLocks noChangeAspect="1"/>
          </p:cNvPicPr>
          <p:nvPr/>
        </p:nvPicPr>
        <p:blipFill rotWithShape="1">
          <a:blip r:embed="rId4"/>
          <a:srcRect t="2780"/>
          <a:stretch/>
        </p:blipFill>
        <p:spPr>
          <a:xfrm>
            <a:off x="6451601" y="873250"/>
            <a:ext cx="4575244" cy="5926660"/>
          </a:xfrm>
          <a:prstGeom prst="rect">
            <a:avLst/>
          </a:prstGeom>
        </p:spPr>
      </p:pic>
    </p:spTree>
    <p:extLst>
      <p:ext uri="{BB962C8B-B14F-4D97-AF65-F5344CB8AC3E}">
        <p14:creationId xmlns:p14="http://schemas.microsoft.com/office/powerpoint/2010/main" val="776724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2" descr="Sun with water wave icon Royalty Free Vector Image">
            <a:extLst>
              <a:ext uri="{FF2B5EF4-FFF2-40B4-BE49-F238E27FC236}">
                <a16:creationId xmlns:a16="http://schemas.microsoft.com/office/drawing/2014/main" id="{5181C3DC-9B9C-48EF-9EBA-6BFF3375CE2B}"/>
              </a:ext>
            </a:extLst>
          </p:cNvPr>
          <p:cNvSpPr>
            <a:spLocks noChangeAspect="1" noChangeArrowheads="1"/>
          </p:cNvSpPr>
          <p:nvPr/>
        </p:nvSpPr>
        <p:spPr bwMode="auto">
          <a:xfrm>
            <a:off x="1481838" y="4003233"/>
            <a:ext cx="2057400" cy="18192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sp>
        <p:nvSpPr>
          <p:cNvPr id="14" name="CuadroTexto 30">
            <a:extLst>
              <a:ext uri="{FF2B5EF4-FFF2-40B4-BE49-F238E27FC236}">
                <a16:creationId xmlns:a16="http://schemas.microsoft.com/office/drawing/2014/main" id="{F07FDCB4-0BB8-4AD5-BA8C-47278F356DC6}"/>
              </a:ext>
            </a:extLst>
          </p:cNvPr>
          <p:cNvSpPr txBox="1"/>
          <p:nvPr/>
        </p:nvSpPr>
        <p:spPr>
          <a:xfrm>
            <a:off x="222265" y="903108"/>
            <a:ext cx="5654072" cy="584775"/>
          </a:xfrm>
          <a:prstGeom prst="rect">
            <a:avLst/>
          </a:prstGeom>
          <a:noFill/>
        </p:spPr>
        <p:txBody>
          <a:bodyPr wrap="square" rtlCol="0">
            <a:spAutoFit/>
          </a:bodyPr>
          <a:lstStyle/>
          <a:p>
            <a:endParaRPr lang="es-ES" sz="1600" dirty="0"/>
          </a:p>
          <a:p>
            <a:endParaRPr lang="en-CA" sz="1600" dirty="0"/>
          </a:p>
        </p:txBody>
      </p:sp>
      <p:sp>
        <p:nvSpPr>
          <p:cNvPr id="20" name="Títol 1">
            <a:extLst>
              <a:ext uri="{FF2B5EF4-FFF2-40B4-BE49-F238E27FC236}">
                <a16:creationId xmlns:a16="http://schemas.microsoft.com/office/drawing/2014/main" id="{1DBA948A-8815-4B91-A373-99F9EE1821C1}"/>
              </a:ext>
            </a:extLst>
          </p:cNvPr>
          <p:cNvSpPr txBox="1">
            <a:spLocks/>
          </p:cNvSpPr>
          <p:nvPr/>
        </p:nvSpPr>
        <p:spPr>
          <a:xfrm>
            <a:off x="0" y="0"/>
            <a:ext cx="12192000" cy="817123"/>
          </a:xfrm>
          <a:prstGeom prst="rect">
            <a:avLst/>
          </a:prstGeom>
          <a:solidFill>
            <a:schemeClr val="tx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a-ES"/>
              <a:t>Methods</a:t>
            </a:r>
          </a:p>
        </p:txBody>
      </p:sp>
      <p:sp>
        <p:nvSpPr>
          <p:cNvPr id="2" name="Rectangle 1">
            <a:extLst>
              <a:ext uri="{FF2B5EF4-FFF2-40B4-BE49-F238E27FC236}">
                <a16:creationId xmlns:a16="http://schemas.microsoft.com/office/drawing/2014/main" id="{F4EAEB6D-FB1F-4906-A09C-849179DD16AE}"/>
              </a:ext>
            </a:extLst>
          </p:cNvPr>
          <p:cNvSpPr/>
          <p:nvPr/>
        </p:nvSpPr>
        <p:spPr>
          <a:xfrm>
            <a:off x="8666480" y="852027"/>
            <a:ext cx="928118" cy="1829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13" name="CuadroTexto 30">
            <a:extLst>
              <a:ext uri="{FF2B5EF4-FFF2-40B4-BE49-F238E27FC236}">
                <a16:creationId xmlns:a16="http://schemas.microsoft.com/office/drawing/2014/main" id="{0AC61167-CF45-4228-A782-A851432F7682}"/>
              </a:ext>
            </a:extLst>
          </p:cNvPr>
          <p:cNvSpPr txBox="1"/>
          <p:nvPr/>
        </p:nvSpPr>
        <p:spPr>
          <a:xfrm>
            <a:off x="437898" y="3429000"/>
            <a:ext cx="5333999" cy="830997"/>
          </a:xfrm>
          <a:prstGeom prst="rect">
            <a:avLst/>
          </a:prstGeom>
          <a:noFill/>
        </p:spPr>
        <p:txBody>
          <a:bodyPr wrap="square" rtlCol="0">
            <a:spAutoFit/>
          </a:bodyPr>
          <a:lstStyle/>
          <a:p>
            <a:endParaRPr lang="es-ES" sz="1600"/>
          </a:p>
          <a:p>
            <a:endParaRPr lang="es-ES" sz="1600" dirty="0"/>
          </a:p>
          <a:p>
            <a:endParaRPr lang="en-CA" sz="1600" dirty="0"/>
          </a:p>
        </p:txBody>
      </p:sp>
      <p:sp>
        <p:nvSpPr>
          <p:cNvPr id="16" name="CuadroTexto 30">
            <a:extLst>
              <a:ext uri="{FF2B5EF4-FFF2-40B4-BE49-F238E27FC236}">
                <a16:creationId xmlns:a16="http://schemas.microsoft.com/office/drawing/2014/main" id="{5DA0A186-6DD0-45C4-80D0-4822EEBD022B}"/>
              </a:ext>
            </a:extLst>
          </p:cNvPr>
          <p:cNvSpPr txBox="1"/>
          <p:nvPr/>
        </p:nvSpPr>
        <p:spPr>
          <a:xfrm>
            <a:off x="190769" y="2169294"/>
            <a:ext cx="6229336" cy="1446550"/>
          </a:xfrm>
          <a:prstGeom prst="rect">
            <a:avLst/>
          </a:prstGeom>
          <a:noFill/>
        </p:spPr>
        <p:txBody>
          <a:bodyPr wrap="square" rtlCol="0">
            <a:spAutoFit/>
          </a:bodyPr>
          <a:lstStyle/>
          <a:p>
            <a:pPr algn="ctr"/>
            <a:r>
              <a:rPr lang="es-ES" sz="2800"/>
              <a:t>included an increasing proportion of positions with known states into HMMs   </a:t>
            </a:r>
            <a:endParaRPr lang="es-ES" sz="2800" dirty="0"/>
          </a:p>
          <a:p>
            <a:endParaRPr lang="es-ES" sz="1600" dirty="0"/>
          </a:p>
          <a:p>
            <a:endParaRPr lang="en-CA" sz="1600" dirty="0"/>
          </a:p>
        </p:txBody>
      </p:sp>
      <p:pic>
        <p:nvPicPr>
          <p:cNvPr id="10" name="Imatge 9">
            <a:extLst>
              <a:ext uri="{FF2B5EF4-FFF2-40B4-BE49-F238E27FC236}">
                <a16:creationId xmlns:a16="http://schemas.microsoft.com/office/drawing/2014/main" id="{26798535-E619-482C-A6AD-5F68C0DDCA0B}"/>
              </a:ext>
            </a:extLst>
          </p:cNvPr>
          <p:cNvPicPr>
            <a:picLocks noChangeAspect="1"/>
          </p:cNvPicPr>
          <p:nvPr/>
        </p:nvPicPr>
        <p:blipFill>
          <a:blip r:embed="rId3"/>
          <a:stretch>
            <a:fillRect/>
          </a:stretch>
        </p:blipFill>
        <p:spPr>
          <a:xfrm>
            <a:off x="68603" y="906169"/>
            <a:ext cx="1650650" cy="1121243"/>
          </a:xfrm>
          <a:prstGeom prst="rect">
            <a:avLst/>
          </a:prstGeom>
        </p:spPr>
      </p:pic>
      <p:sp>
        <p:nvSpPr>
          <p:cNvPr id="11" name="Fletxa: dreta 10">
            <a:extLst>
              <a:ext uri="{FF2B5EF4-FFF2-40B4-BE49-F238E27FC236}">
                <a16:creationId xmlns:a16="http://schemas.microsoft.com/office/drawing/2014/main" id="{8E9639F7-4105-4043-9809-58D5C891A5CC}"/>
              </a:ext>
            </a:extLst>
          </p:cNvPr>
          <p:cNvSpPr/>
          <p:nvPr/>
        </p:nvSpPr>
        <p:spPr>
          <a:xfrm rot="5400000">
            <a:off x="2974955" y="1526374"/>
            <a:ext cx="459100" cy="310408"/>
          </a:xfrm>
          <a:prstGeom prst="rightArrow">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pic>
        <p:nvPicPr>
          <p:cNvPr id="12" name="Picture 11">
            <a:extLst>
              <a:ext uri="{FF2B5EF4-FFF2-40B4-BE49-F238E27FC236}">
                <a16:creationId xmlns:a16="http://schemas.microsoft.com/office/drawing/2014/main" id="{FFA0BBC6-6D57-F936-72D1-8FF7F61A0BB2}"/>
              </a:ext>
            </a:extLst>
          </p:cNvPr>
          <p:cNvPicPr>
            <a:picLocks noChangeAspect="1"/>
          </p:cNvPicPr>
          <p:nvPr/>
        </p:nvPicPr>
        <p:blipFill rotWithShape="1">
          <a:blip r:embed="rId4"/>
          <a:srcRect t="2780"/>
          <a:stretch/>
        </p:blipFill>
        <p:spPr>
          <a:xfrm>
            <a:off x="6451601" y="873250"/>
            <a:ext cx="4575244" cy="5926660"/>
          </a:xfrm>
          <a:prstGeom prst="rect">
            <a:avLst/>
          </a:prstGeom>
        </p:spPr>
      </p:pic>
    </p:spTree>
    <p:extLst>
      <p:ext uri="{BB962C8B-B14F-4D97-AF65-F5344CB8AC3E}">
        <p14:creationId xmlns:p14="http://schemas.microsoft.com/office/powerpoint/2010/main" val="1647177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a:extLst>
              <a:ext uri="{FF2B5EF4-FFF2-40B4-BE49-F238E27FC236}">
                <a16:creationId xmlns:a16="http://schemas.microsoft.com/office/drawing/2014/main" id="{83272213-F628-4625-B381-5601B429E366}"/>
              </a:ext>
            </a:extLst>
          </p:cNvPr>
          <p:cNvSpPr>
            <a:spLocks noGrp="1"/>
          </p:cNvSpPr>
          <p:nvPr>
            <p:ph type="ctrTitle"/>
          </p:nvPr>
        </p:nvSpPr>
        <p:spPr>
          <a:xfrm>
            <a:off x="136733" y="76912"/>
            <a:ext cx="8925860" cy="2203938"/>
          </a:xfrm>
          <a:solidFill>
            <a:schemeClr val="bg1">
              <a:alpha val="56000"/>
            </a:schemeClr>
          </a:solidFill>
        </p:spPr>
        <p:txBody>
          <a:bodyPr>
            <a:noAutofit/>
          </a:bodyPr>
          <a:lstStyle/>
          <a:p>
            <a:r>
              <a:rPr lang="en-US" sz="3600" dirty="0"/>
              <a:t>The use of auxiliary sensors to improve the </a:t>
            </a:r>
            <a:r>
              <a:rPr lang="en-US" sz="3600" dirty="0" err="1"/>
              <a:t>behavioural</a:t>
            </a:r>
            <a:r>
              <a:rPr lang="en-US" sz="3600" dirty="0"/>
              <a:t> classification of hidden Markov</a:t>
            </a:r>
            <a:br>
              <a:rPr lang="en-US" sz="3600" dirty="0"/>
            </a:br>
            <a:r>
              <a:rPr lang="en-US" sz="3600" dirty="0"/>
              <a:t>models for the study of the foraging ecology of red-billed tropicbirds</a:t>
            </a:r>
            <a:endParaRPr lang="ca-ES" sz="3600" dirty="0"/>
          </a:p>
        </p:txBody>
      </p:sp>
      <p:sp>
        <p:nvSpPr>
          <p:cNvPr id="3" name="Subtítol 2">
            <a:extLst>
              <a:ext uri="{FF2B5EF4-FFF2-40B4-BE49-F238E27FC236}">
                <a16:creationId xmlns:a16="http://schemas.microsoft.com/office/drawing/2014/main" id="{25E4DE51-F4DB-48BF-80F0-1DC45632DEC8}"/>
              </a:ext>
            </a:extLst>
          </p:cNvPr>
          <p:cNvSpPr>
            <a:spLocks noGrp="1"/>
          </p:cNvSpPr>
          <p:nvPr>
            <p:ph type="subTitle" idx="1"/>
          </p:nvPr>
        </p:nvSpPr>
        <p:spPr>
          <a:xfrm>
            <a:off x="643217" y="5698651"/>
            <a:ext cx="5576919" cy="1655762"/>
          </a:xfrm>
        </p:spPr>
        <p:txBody>
          <a:bodyPr/>
          <a:lstStyle/>
          <a:p>
            <a:r>
              <a:rPr lang="ca-ES" dirty="0"/>
              <a:t>Sarah </a:t>
            </a:r>
            <a:r>
              <a:rPr lang="ca-ES" dirty="0" err="1"/>
              <a:t>Saldanha</a:t>
            </a:r>
            <a:r>
              <a:rPr lang="ca-ES" dirty="0"/>
              <a:t>, Sam Cox, Teresa Militão, Jacob González-Solís</a:t>
            </a:r>
          </a:p>
          <a:p>
            <a:endParaRPr lang="ca-ES" dirty="0"/>
          </a:p>
        </p:txBody>
      </p:sp>
      <p:pic>
        <p:nvPicPr>
          <p:cNvPr id="9" name="Imagen 14">
            <a:extLst>
              <a:ext uri="{FF2B5EF4-FFF2-40B4-BE49-F238E27FC236}">
                <a16:creationId xmlns:a16="http://schemas.microsoft.com/office/drawing/2014/main" id="{6CCEAAEB-C472-41C2-ACCA-02F601DEF5F1}"/>
              </a:ext>
            </a:extLst>
          </p:cNvPr>
          <p:cNvPicPr>
            <a:picLocks noChangeAspect="1"/>
          </p:cNvPicPr>
          <p:nvPr/>
        </p:nvPicPr>
        <p:blipFill>
          <a:blip r:embed="rId3"/>
          <a:stretch>
            <a:fillRect/>
          </a:stretch>
        </p:blipFill>
        <p:spPr>
          <a:xfrm>
            <a:off x="8925861" y="5373870"/>
            <a:ext cx="781002" cy="781002"/>
          </a:xfrm>
          <a:prstGeom prst="rect">
            <a:avLst/>
          </a:prstGeom>
        </p:spPr>
      </p:pic>
      <p:pic>
        <p:nvPicPr>
          <p:cNvPr id="10" name="Imagen 15">
            <a:extLst>
              <a:ext uri="{FF2B5EF4-FFF2-40B4-BE49-F238E27FC236}">
                <a16:creationId xmlns:a16="http://schemas.microsoft.com/office/drawing/2014/main" id="{FF388D33-2A6B-4ECD-8961-D4E813B456FF}"/>
              </a:ext>
            </a:extLst>
          </p:cNvPr>
          <p:cNvPicPr>
            <a:picLocks noChangeAspect="1"/>
          </p:cNvPicPr>
          <p:nvPr/>
        </p:nvPicPr>
        <p:blipFill rotWithShape="1">
          <a:blip r:embed="rId4"/>
          <a:srcRect t="25370" b="25226"/>
          <a:stretch/>
        </p:blipFill>
        <p:spPr>
          <a:xfrm>
            <a:off x="8664693" y="6103658"/>
            <a:ext cx="1627388" cy="603000"/>
          </a:xfrm>
          <a:prstGeom prst="rect">
            <a:avLst/>
          </a:prstGeom>
        </p:spPr>
      </p:pic>
      <p:pic>
        <p:nvPicPr>
          <p:cNvPr id="11" name="Picture 4">
            <a:extLst>
              <a:ext uri="{FF2B5EF4-FFF2-40B4-BE49-F238E27FC236}">
                <a16:creationId xmlns:a16="http://schemas.microsoft.com/office/drawing/2014/main" id="{82604639-112C-43CB-84FE-252A85056F0B}"/>
              </a:ext>
            </a:extLst>
          </p:cNvPr>
          <p:cNvPicPr>
            <a:picLocks noChangeAspect="1"/>
          </p:cNvPicPr>
          <p:nvPr/>
        </p:nvPicPr>
        <p:blipFill>
          <a:blip r:embed="rId5"/>
          <a:stretch>
            <a:fillRect/>
          </a:stretch>
        </p:blipFill>
        <p:spPr>
          <a:xfrm>
            <a:off x="6654816" y="5480246"/>
            <a:ext cx="1949157" cy="568249"/>
          </a:xfrm>
          <a:prstGeom prst="rect">
            <a:avLst/>
          </a:prstGeom>
        </p:spPr>
      </p:pic>
      <p:pic>
        <p:nvPicPr>
          <p:cNvPr id="15" name="Imagen 13">
            <a:extLst>
              <a:ext uri="{FF2B5EF4-FFF2-40B4-BE49-F238E27FC236}">
                <a16:creationId xmlns:a16="http://schemas.microsoft.com/office/drawing/2014/main" id="{EC225558-812A-4A72-A8A9-F7C95B9618BC}"/>
              </a:ext>
            </a:extLst>
          </p:cNvPr>
          <p:cNvPicPr>
            <a:picLocks noChangeAspect="1"/>
          </p:cNvPicPr>
          <p:nvPr/>
        </p:nvPicPr>
        <p:blipFill>
          <a:blip r:embed="rId6"/>
          <a:stretch>
            <a:fillRect/>
          </a:stretch>
        </p:blipFill>
        <p:spPr>
          <a:xfrm>
            <a:off x="10928936" y="6085000"/>
            <a:ext cx="1159502" cy="773000"/>
          </a:xfrm>
          <a:prstGeom prst="rect">
            <a:avLst/>
          </a:prstGeom>
        </p:spPr>
      </p:pic>
      <p:pic>
        <p:nvPicPr>
          <p:cNvPr id="16" name="Picture 9">
            <a:extLst>
              <a:ext uri="{FF2B5EF4-FFF2-40B4-BE49-F238E27FC236}">
                <a16:creationId xmlns:a16="http://schemas.microsoft.com/office/drawing/2014/main" id="{A2E9FA4C-975E-48AC-84AE-CF512A38D594}"/>
              </a:ext>
            </a:extLst>
          </p:cNvPr>
          <p:cNvPicPr>
            <a:picLocks noChangeAspect="1"/>
          </p:cNvPicPr>
          <p:nvPr/>
        </p:nvPicPr>
        <p:blipFill>
          <a:blip r:embed="rId7"/>
          <a:stretch>
            <a:fillRect/>
          </a:stretch>
        </p:blipFill>
        <p:spPr>
          <a:xfrm>
            <a:off x="6561636" y="6164345"/>
            <a:ext cx="2042337" cy="481626"/>
          </a:xfrm>
          <a:prstGeom prst="rect">
            <a:avLst/>
          </a:prstGeom>
        </p:spPr>
      </p:pic>
      <p:pic>
        <p:nvPicPr>
          <p:cNvPr id="19" name="Imatge 18">
            <a:extLst>
              <a:ext uri="{FF2B5EF4-FFF2-40B4-BE49-F238E27FC236}">
                <a16:creationId xmlns:a16="http://schemas.microsoft.com/office/drawing/2014/main" id="{20335FDB-A465-4383-9C8E-25955D64B9FB}"/>
              </a:ext>
            </a:extLst>
          </p:cNvPr>
          <p:cNvPicPr>
            <a:picLocks noChangeAspect="1"/>
          </p:cNvPicPr>
          <p:nvPr/>
        </p:nvPicPr>
        <p:blipFill>
          <a:blip r:embed="rId8"/>
          <a:stretch>
            <a:fillRect/>
          </a:stretch>
        </p:blipFill>
        <p:spPr>
          <a:xfrm>
            <a:off x="9521063" y="-81060"/>
            <a:ext cx="2712470" cy="694931"/>
          </a:xfrm>
          <a:prstGeom prst="rect">
            <a:avLst/>
          </a:prstGeom>
        </p:spPr>
      </p:pic>
      <p:pic>
        <p:nvPicPr>
          <p:cNvPr id="4" name="Imatge 3">
            <a:extLst>
              <a:ext uri="{FF2B5EF4-FFF2-40B4-BE49-F238E27FC236}">
                <a16:creationId xmlns:a16="http://schemas.microsoft.com/office/drawing/2014/main" id="{4D5482B7-B4C9-4BA4-B2D6-30DD77F47199}"/>
              </a:ext>
            </a:extLst>
          </p:cNvPr>
          <p:cNvPicPr>
            <a:picLocks noChangeAspect="1"/>
          </p:cNvPicPr>
          <p:nvPr/>
        </p:nvPicPr>
        <p:blipFill>
          <a:blip r:embed="rId9"/>
          <a:stretch>
            <a:fillRect/>
          </a:stretch>
        </p:blipFill>
        <p:spPr>
          <a:xfrm>
            <a:off x="10305583" y="6164345"/>
            <a:ext cx="609851" cy="579548"/>
          </a:xfrm>
          <a:prstGeom prst="rect">
            <a:avLst/>
          </a:prstGeom>
        </p:spPr>
      </p:pic>
      <p:pic>
        <p:nvPicPr>
          <p:cNvPr id="5" name="Picture 4">
            <a:extLst>
              <a:ext uri="{FF2B5EF4-FFF2-40B4-BE49-F238E27FC236}">
                <a16:creationId xmlns:a16="http://schemas.microsoft.com/office/drawing/2014/main" id="{1B7DB23D-C351-C4ED-2CC5-4F550C6FF423}"/>
              </a:ext>
            </a:extLst>
          </p:cNvPr>
          <p:cNvPicPr>
            <a:picLocks noChangeAspect="1"/>
          </p:cNvPicPr>
          <p:nvPr/>
        </p:nvPicPr>
        <p:blipFill>
          <a:blip r:embed="rId10"/>
          <a:stretch>
            <a:fillRect/>
          </a:stretch>
        </p:blipFill>
        <p:spPr>
          <a:xfrm>
            <a:off x="9721463" y="5264606"/>
            <a:ext cx="2445142" cy="842810"/>
          </a:xfrm>
          <a:prstGeom prst="rect">
            <a:avLst/>
          </a:prstGeom>
        </p:spPr>
      </p:pic>
      <p:pic>
        <p:nvPicPr>
          <p:cNvPr id="8" name="Picture 7">
            <a:extLst>
              <a:ext uri="{FF2B5EF4-FFF2-40B4-BE49-F238E27FC236}">
                <a16:creationId xmlns:a16="http://schemas.microsoft.com/office/drawing/2014/main" id="{DF631D00-18F9-998E-0F33-530856CA6B28}"/>
              </a:ext>
            </a:extLst>
          </p:cNvPr>
          <p:cNvPicPr>
            <a:picLocks noChangeAspect="1"/>
          </p:cNvPicPr>
          <p:nvPr/>
        </p:nvPicPr>
        <p:blipFill>
          <a:blip r:embed="rId11"/>
          <a:stretch>
            <a:fillRect/>
          </a:stretch>
        </p:blipFill>
        <p:spPr>
          <a:xfrm>
            <a:off x="136733" y="3126850"/>
            <a:ext cx="5776160" cy="1703602"/>
          </a:xfrm>
          <a:prstGeom prst="rect">
            <a:avLst/>
          </a:prstGeom>
        </p:spPr>
      </p:pic>
    </p:spTree>
    <p:extLst>
      <p:ext uri="{BB962C8B-B14F-4D97-AF65-F5344CB8AC3E}">
        <p14:creationId xmlns:p14="http://schemas.microsoft.com/office/powerpoint/2010/main" val="2163446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2" descr="Sun with water wave icon Royalty Free Vector Image">
            <a:extLst>
              <a:ext uri="{FF2B5EF4-FFF2-40B4-BE49-F238E27FC236}">
                <a16:creationId xmlns:a16="http://schemas.microsoft.com/office/drawing/2014/main" id="{5181C3DC-9B9C-48EF-9EBA-6BFF3375CE2B}"/>
              </a:ext>
            </a:extLst>
          </p:cNvPr>
          <p:cNvSpPr>
            <a:spLocks noChangeAspect="1" noChangeArrowheads="1"/>
          </p:cNvSpPr>
          <p:nvPr/>
        </p:nvSpPr>
        <p:spPr bwMode="auto">
          <a:xfrm>
            <a:off x="1481838" y="4003233"/>
            <a:ext cx="2057400" cy="18192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sp>
        <p:nvSpPr>
          <p:cNvPr id="14" name="CuadroTexto 30">
            <a:extLst>
              <a:ext uri="{FF2B5EF4-FFF2-40B4-BE49-F238E27FC236}">
                <a16:creationId xmlns:a16="http://schemas.microsoft.com/office/drawing/2014/main" id="{F07FDCB4-0BB8-4AD5-BA8C-47278F356DC6}"/>
              </a:ext>
            </a:extLst>
          </p:cNvPr>
          <p:cNvSpPr txBox="1"/>
          <p:nvPr/>
        </p:nvSpPr>
        <p:spPr>
          <a:xfrm>
            <a:off x="222265" y="903108"/>
            <a:ext cx="5654072" cy="584775"/>
          </a:xfrm>
          <a:prstGeom prst="rect">
            <a:avLst/>
          </a:prstGeom>
          <a:noFill/>
        </p:spPr>
        <p:txBody>
          <a:bodyPr wrap="square" rtlCol="0">
            <a:spAutoFit/>
          </a:bodyPr>
          <a:lstStyle/>
          <a:p>
            <a:endParaRPr lang="es-ES" sz="1600" dirty="0"/>
          </a:p>
          <a:p>
            <a:endParaRPr lang="en-CA" sz="1600" dirty="0"/>
          </a:p>
        </p:txBody>
      </p:sp>
      <p:sp>
        <p:nvSpPr>
          <p:cNvPr id="20" name="Títol 1">
            <a:extLst>
              <a:ext uri="{FF2B5EF4-FFF2-40B4-BE49-F238E27FC236}">
                <a16:creationId xmlns:a16="http://schemas.microsoft.com/office/drawing/2014/main" id="{1DBA948A-8815-4B91-A373-99F9EE1821C1}"/>
              </a:ext>
            </a:extLst>
          </p:cNvPr>
          <p:cNvSpPr txBox="1">
            <a:spLocks/>
          </p:cNvSpPr>
          <p:nvPr/>
        </p:nvSpPr>
        <p:spPr>
          <a:xfrm>
            <a:off x="0" y="0"/>
            <a:ext cx="12192000" cy="817123"/>
          </a:xfrm>
          <a:prstGeom prst="rect">
            <a:avLst/>
          </a:prstGeom>
          <a:solidFill>
            <a:schemeClr val="tx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a-ES"/>
              <a:t>Methods</a:t>
            </a:r>
          </a:p>
        </p:txBody>
      </p:sp>
      <p:sp>
        <p:nvSpPr>
          <p:cNvPr id="2" name="Rectangle 1">
            <a:extLst>
              <a:ext uri="{FF2B5EF4-FFF2-40B4-BE49-F238E27FC236}">
                <a16:creationId xmlns:a16="http://schemas.microsoft.com/office/drawing/2014/main" id="{F4EAEB6D-FB1F-4906-A09C-849179DD16AE}"/>
              </a:ext>
            </a:extLst>
          </p:cNvPr>
          <p:cNvSpPr/>
          <p:nvPr/>
        </p:nvSpPr>
        <p:spPr>
          <a:xfrm>
            <a:off x="8666480" y="852027"/>
            <a:ext cx="928118" cy="1829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13" name="CuadroTexto 30">
            <a:extLst>
              <a:ext uri="{FF2B5EF4-FFF2-40B4-BE49-F238E27FC236}">
                <a16:creationId xmlns:a16="http://schemas.microsoft.com/office/drawing/2014/main" id="{0AC61167-CF45-4228-A782-A851432F7682}"/>
              </a:ext>
            </a:extLst>
          </p:cNvPr>
          <p:cNvSpPr txBox="1"/>
          <p:nvPr/>
        </p:nvSpPr>
        <p:spPr>
          <a:xfrm>
            <a:off x="437898" y="3429000"/>
            <a:ext cx="5333999" cy="830997"/>
          </a:xfrm>
          <a:prstGeom prst="rect">
            <a:avLst/>
          </a:prstGeom>
          <a:noFill/>
        </p:spPr>
        <p:txBody>
          <a:bodyPr wrap="square" rtlCol="0">
            <a:spAutoFit/>
          </a:bodyPr>
          <a:lstStyle/>
          <a:p>
            <a:endParaRPr lang="es-ES" sz="1600"/>
          </a:p>
          <a:p>
            <a:endParaRPr lang="es-ES" sz="1600" dirty="0"/>
          </a:p>
          <a:p>
            <a:endParaRPr lang="en-CA" sz="1600" dirty="0"/>
          </a:p>
        </p:txBody>
      </p:sp>
      <p:sp>
        <p:nvSpPr>
          <p:cNvPr id="16" name="CuadroTexto 30">
            <a:extLst>
              <a:ext uri="{FF2B5EF4-FFF2-40B4-BE49-F238E27FC236}">
                <a16:creationId xmlns:a16="http://schemas.microsoft.com/office/drawing/2014/main" id="{5DA0A186-6DD0-45C4-80D0-4822EEBD022B}"/>
              </a:ext>
            </a:extLst>
          </p:cNvPr>
          <p:cNvSpPr txBox="1"/>
          <p:nvPr/>
        </p:nvSpPr>
        <p:spPr>
          <a:xfrm>
            <a:off x="190769" y="2169294"/>
            <a:ext cx="6229336" cy="1446550"/>
          </a:xfrm>
          <a:prstGeom prst="rect">
            <a:avLst/>
          </a:prstGeom>
          <a:noFill/>
        </p:spPr>
        <p:txBody>
          <a:bodyPr wrap="square" rtlCol="0">
            <a:spAutoFit/>
          </a:bodyPr>
          <a:lstStyle/>
          <a:p>
            <a:pPr algn="ctr"/>
            <a:r>
              <a:rPr lang="es-ES" sz="2800"/>
              <a:t>included an increasing proportion of positions with known states into HMMs   </a:t>
            </a:r>
            <a:endParaRPr lang="es-ES" sz="2800" dirty="0"/>
          </a:p>
          <a:p>
            <a:endParaRPr lang="es-ES" sz="1600" dirty="0"/>
          </a:p>
          <a:p>
            <a:endParaRPr lang="en-CA" sz="1600" dirty="0"/>
          </a:p>
        </p:txBody>
      </p:sp>
      <p:pic>
        <p:nvPicPr>
          <p:cNvPr id="10" name="Imatge 9">
            <a:extLst>
              <a:ext uri="{FF2B5EF4-FFF2-40B4-BE49-F238E27FC236}">
                <a16:creationId xmlns:a16="http://schemas.microsoft.com/office/drawing/2014/main" id="{26798535-E619-482C-A6AD-5F68C0DDCA0B}"/>
              </a:ext>
            </a:extLst>
          </p:cNvPr>
          <p:cNvPicPr>
            <a:picLocks noChangeAspect="1"/>
          </p:cNvPicPr>
          <p:nvPr/>
        </p:nvPicPr>
        <p:blipFill>
          <a:blip r:embed="rId3"/>
          <a:stretch>
            <a:fillRect/>
          </a:stretch>
        </p:blipFill>
        <p:spPr>
          <a:xfrm>
            <a:off x="68603" y="906169"/>
            <a:ext cx="1650650" cy="1121243"/>
          </a:xfrm>
          <a:prstGeom prst="rect">
            <a:avLst/>
          </a:prstGeom>
        </p:spPr>
      </p:pic>
      <p:sp>
        <p:nvSpPr>
          <p:cNvPr id="11" name="Fletxa: dreta 10">
            <a:extLst>
              <a:ext uri="{FF2B5EF4-FFF2-40B4-BE49-F238E27FC236}">
                <a16:creationId xmlns:a16="http://schemas.microsoft.com/office/drawing/2014/main" id="{8E9639F7-4105-4043-9809-58D5C891A5CC}"/>
              </a:ext>
            </a:extLst>
          </p:cNvPr>
          <p:cNvSpPr/>
          <p:nvPr/>
        </p:nvSpPr>
        <p:spPr>
          <a:xfrm rot="5400000">
            <a:off x="2974955" y="1526374"/>
            <a:ext cx="459100" cy="310408"/>
          </a:xfrm>
          <a:prstGeom prst="rightArrow">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12" name="CuadroTexto 30">
            <a:extLst>
              <a:ext uri="{FF2B5EF4-FFF2-40B4-BE49-F238E27FC236}">
                <a16:creationId xmlns:a16="http://schemas.microsoft.com/office/drawing/2014/main" id="{DC226185-700C-490D-97EE-B14C20B88DAA}"/>
              </a:ext>
            </a:extLst>
          </p:cNvPr>
          <p:cNvSpPr txBox="1"/>
          <p:nvPr/>
        </p:nvSpPr>
        <p:spPr>
          <a:xfrm>
            <a:off x="437898" y="4567989"/>
            <a:ext cx="5333999" cy="830997"/>
          </a:xfrm>
          <a:prstGeom prst="rect">
            <a:avLst/>
          </a:prstGeom>
          <a:noFill/>
        </p:spPr>
        <p:txBody>
          <a:bodyPr wrap="square" rtlCol="0">
            <a:spAutoFit/>
          </a:bodyPr>
          <a:lstStyle/>
          <a:p>
            <a:endParaRPr lang="es-ES" sz="1600"/>
          </a:p>
          <a:p>
            <a:endParaRPr lang="es-ES" sz="1600" dirty="0"/>
          </a:p>
          <a:p>
            <a:endParaRPr lang="en-CA" sz="1600" dirty="0"/>
          </a:p>
        </p:txBody>
      </p:sp>
      <p:sp>
        <p:nvSpPr>
          <p:cNvPr id="15" name="CuadroTexto 30">
            <a:extLst>
              <a:ext uri="{FF2B5EF4-FFF2-40B4-BE49-F238E27FC236}">
                <a16:creationId xmlns:a16="http://schemas.microsoft.com/office/drawing/2014/main" id="{5081DA61-7063-42C9-B14D-41C2EA0C671C}"/>
              </a:ext>
            </a:extLst>
          </p:cNvPr>
          <p:cNvSpPr txBox="1"/>
          <p:nvPr/>
        </p:nvSpPr>
        <p:spPr>
          <a:xfrm>
            <a:off x="437898" y="4588309"/>
            <a:ext cx="5333999" cy="523220"/>
          </a:xfrm>
          <a:prstGeom prst="rect">
            <a:avLst/>
          </a:prstGeom>
          <a:noFill/>
        </p:spPr>
        <p:txBody>
          <a:bodyPr wrap="square" rtlCol="0">
            <a:spAutoFit/>
          </a:bodyPr>
          <a:lstStyle/>
          <a:p>
            <a:pPr algn="ctr"/>
            <a:r>
              <a:rPr lang="es-ES" sz="2800"/>
              <a:t>validated model inferences</a:t>
            </a:r>
            <a:endParaRPr lang="es-ES" sz="2800" dirty="0"/>
          </a:p>
        </p:txBody>
      </p:sp>
      <p:sp>
        <p:nvSpPr>
          <p:cNvPr id="17" name="Fletxa: dreta 16">
            <a:extLst>
              <a:ext uri="{FF2B5EF4-FFF2-40B4-BE49-F238E27FC236}">
                <a16:creationId xmlns:a16="http://schemas.microsoft.com/office/drawing/2014/main" id="{64E3CF10-AE6F-42D5-96D7-60E2B0653A60}"/>
              </a:ext>
            </a:extLst>
          </p:cNvPr>
          <p:cNvSpPr/>
          <p:nvPr/>
        </p:nvSpPr>
        <p:spPr>
          <a:xfrm rot="5400000">
            <a:off x="2875348" y="3668002"/>
            <a:ext cx="459100" cy="310408"/>
          </a:xfrm>
          <a:prstGeom prst="rightArrow">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pic>
        <p:nvPicPr>
          <p:cNvPr id="18" name="Picture 17">
            <a:extLst>
              <a:ext uri="{FF2B5EF4-FFF2-40B4-BE49-F238E27FC236}">
                <a16:creationId xmlns:a16="http://schemas.microsoft.com/office/drawing/2014/main" id="{62004DDC-80AC-B00F-96D0-1FF229A81CA6}"/>
              </a:ext>
            </a:extLst>
          </p:cNvPr>
          <p:cNvPicPr>
            <a:picLocks noChangeAspect="1"/>
          </p:cNvPicPr>
          <p:nvPr/>
        </p:nvPicPr>
        <p:blipFill rotWithShape="1">
          <a:blip r:embed="rId4"/>
          <a:srcRect t="2780"/>
          <a:stretch/>
        </p:blipFill>
        <p:spPr>
          <a:xfrm>
            <a:off x="6451601" y="873250"/>
            <a:ext cx="4575244" cy="5926660"/>
          </a:xfrm>
          <a:prstGeom prst="rect">
            <a:avLst/>
          </a:prstGeom>
        </p:spPr>
      </p:pic>
    </p:spTree>
    <p:extLst>
      <p:ext uri="{BB962C8B-B14F-4D97-AF65-F5344CB8AC3E}">
        <p14:creationId xmlns:p14="http://schemas.microsoft.com/office/powerpoint/2010/main" val="22544883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a:extLst>
              <a:ext uri="{FF2B5EF4-FFF2-40B4-BE49-F238E27FC236}">
                <a16:creationId xmlns:a16="http://schemas.microsoft.com/office/drawing/2014/main" id="{17E34144-0723-4BD4-ADDC-F5B3FC6C2637}"/>
              </a:ext>
            </a:extLst>
          </p:cNvPr>
          <p:cNvSpPr>
            <a:spLocks noGrp="1"/>
          </p:cNvSpPr>
          <p:nvPr>
            <p:ph type="title"/>
          </p:nvPr>
        </p:nvSpPr>
        <p:spPr>
          <a:xfrm>
            <a:off x="0" y="2369920"/>
            <a:ext cx="10700084" cy="1055069"/>
          </a:xfrm>
          <a:solidFill>
            <a:srgbClr val="FFFFFF">
              <a:alpha val="41176"/>
            </a:srgbClr>
          </a:solidFill>
        </p:spPr>
        <p:txBody>
          <a:bodyPr>
            <a:noAutofit/>
          </a:bodyPr>
          <a:lstStyle/>
          <a:p>
            <a:r>
              <a:rPr lang="ca-ES" sz="9600"/>
              <a:t>Results &amp; Discussion</a:t>
            </a:r>
          </a:p>
        </p:txBody>
      </p:sp>
    </p:spTree>
    <p:extLst>
      <p:ext uri="{BB962C8B-B14F-4D97-AF65-F5344CB8AC3E}">
        <p14:creationId xmlns:p14="http://schemas.microsoft.com/office/powerpoint/2010/main" val="8836479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tge 4">
            <a:extLst>
              <a:ext uri="{FF2B5EF4-FFF2-40B4-BE49-F238E27FC236}">
                <a16:creationId xmlns:a16="http://schemas.microsoft.com/office/drawing/2014/main" id="{01ABDDEC-4DE7-428C-8A21-201AE9FCBDD1}"/>
              </a:ext>
            </a:extLst>
          </p:cNvPr>
          <p:cNvPicPr>
            <a:picLocks noChangeAspect="1"/>
          </p:cNvPicPr>
          <p:nvPr/>
        </p:nvPicPr>
        <p:blipFill>
          <a:blip r:embed="rId3"/>
          <a:stretch>
            <a:fillRect/>
          </a:stretch>
        </p:blipFill>
        <p:spPr>
          <a:xfrm>
            <a:off x="385012" y="1109719"/>
            <a:ext cx="5935578" cy="5377592"/>
          </a:xfrm>
          <a:prstGeom prst="rect">
            <a:avLst/>
          </a:prstGeom>
        </p:spPr>
      </p:pic>
      <p:sp>
        <p:nvSpPr>
          <p:cNvPr id="7" name="Títol 1">
            <a:extLst>
              <a:ext uri="{FF2B5EF4-FFF2-40B4-BE49-F238E27FC236}">
                <a16:creationId xmlns:a16="http://schemas.microsoft.com/office/drawing/2014/main" id="{15CAE338-1A83-4878-8B8F-ADECCDB71B1A}"/>
              </a:ext>
            </a:extLst>
          </p:cNvPr>
          <p:cNvSpPr>
            <a:spLocks noGrp="1"/>
          </p:cNvSpPr>
          <p:nvPr>
            <p:ph type="title"/>
          </p:nvPr>
        </p:nvSpPr>
        <p:spPr>
          <a:xfrm>
            <a:off x="818148" y="166945"/>
            <a:ext cx="5502442" cy="1055069"/>
          </a:xfrm>
        </p:spPr>
        <p:txBody>
          <a:bodyPr>
            <a:normAutofit fontScale="90000"/>
          </a:bodyPr>
          <a:lstStyle/>
          <a:p>
            <a:r>
              <a:rPr lang="ca-ES"/>
              <a:t>Behavioural Classification</a:t>
            </a:r>
          </a:p>
        </p:txBody>
      </p:sp>
      <p:pic>
        <p:nvPicPr>
          <p:cNvPr id="9" name="Imatge 8">
            <a:extLst>
              <a:ext uri="{FF2B5EF4-FFF2-40B4-BE49-F238E27FC236}">
                <a16:creationId xmlns:a16="http://schemas.microsoft.com/office/drawing/2014/main" id="{B32FA04D-C108-42F2-B1EC-227E995AE991}"/>
              </a:ext>
            </a:extLst>
          </p:cNvPr>
          <p:cNvPicPr>
            <a:picLocks noChangeAspect="1"/>
          </p:cNvPicPr>
          <p:nvPr/>
        </p:nvPicPr>
        <p:blipFill>
          <a:blip r:embed="rId4"/>
          <a:stretch>
            <a:fillRect/>
          </a:stretch>
        </p:blipFill>
        <p:spPr>
          <a:xfrm rot="16588398" flipV="1">
            <a:off x="1354426" y="3524308"/>
            <a:ext cx="1013532" cy="1050796"/>
          </a:xfrm>
          <a:prstGeom prst="rect">
            <a:avLst/>
          </a:prstGeom>
        </p:spPr>
      </p:pic>
      <p:pic>
        <p:nvPicPr>
          <p:cNvPr id="10" name="Imatge 9">
            <a:extLst>
              <a:ext uri="{FF2B5EF4-FFF2-40B4-BE49-F238E27FC236}">
                <a16:creationId xmlns:a16="http://schemas.microsoft.com/office/drawing/2014/main" id="{B81B128D-681D-44BB-BB36-E2A84596D060}"/>
              </a:ext>
            </a:extLst>
          </p:cNvPr>
          <p:cNvPicPr>
            <a:picLocks noChangeAspect="1"/>
          </p:cNvPicPr>
          <p:nvPr/>
        </p:nvPicPr>
        <p:blipFill>
          <a:blip r:embed="rId4"/>
          <a:stretch>
            <a:fillRect/>
          </a:stretch>
        </p:blipFill>
        <p:spPr>
          <a:xfrm rot="6260623" flipV="1">
            <a:off x="4377484" y="2931173"/>
            <a:ext cx="1173672" cy="1466538"/>
          </a:xfrm>
          <a:prstGeom prst="rect">
            <a:avLst/>
          </a:prstGeom>
        </p:spPr>
      </p:pic>
      <p:pic>
        <p:nvPicPr>
          <p:cNvPr id="8" name="Picture 7">
            <a:extLst>
              <a:ext uri="{FF2B5EF4-FFF2-40B4-BE49-F238E27FC236}">
                <a16:creationId xmlns:a16="http://schemas.microsoft.com/office/drawing/2014/main" id="{B62C31FC-5617-F1EC-D800-737A844C8018}"/>
              </a:ext>
            </a:extLst>
          </p:cNvPr>
          <p:cNvPicPr>
            <a:picLocks noChangeAspect="1"/>
          </p:cNvPicPr>
          <p:nvPr/>
        </p:nvPicPr>
        <p:blipFill rotWithShape="1">
          <a:blip r:embed="rId5"/>
          <a:srcRect t="26121" b="25541"/>
          <a:stretch/>
        </p:blipFill>
        <p:spPr>
          <a:xfrm>
            <a:off x="5373923" y="1414130"/>
            <a:ext cx="764606" cy="170263"/>
          </a:xfrm>
          <a:prstGeom prst="rect">
            <a:avLst/>
          </a:prstGeom>
        </p:spPr>
      </p:pic>
    </p:spTree>
    <p:extLst>
      <p:ext uri="{BB962C8B-B14F-4D97-AF65-F5344CB8AC3E}">
        <p14:creationId xmlns:p14="http://schemas.microsoft.com/office/powerpoint/2010/main" val="3584012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tge 3">
            <a:extLst>
              <a:ext uri="{FF2B5EF4-FFF2-40B4-BE49-F238E27FC236}">
                <a16:creationId xmlns:a16="http://schemas.microsoft.com/office/drawing/2014/main" id="{3C5B7A3C-EE2E-4716-810D-F3E6688449E5}"/>
              </a:ext>
            </a:extLst>
          </p:cNvPr>
          <p:cNvPicPr>
            <a:picLocks noChangeAspect="1"/>
          </p:cNvPicPr>
          <p:nvPr/>
        </p:nvPicPr>
        <p:blipFill>
          <a:blip r:embed="rId3"/>
          <a:stretch>
            <a:fillRect/>
          </a:stretch>
        </p:blipFill>
        <p:spPr>
          <a:xfrm>
            <a:off x="6833937" y="0"/>
            <a:ext cx="3641558" cy="6827921"/>
          </a:xfrm>
          <a:prstGeom prst="rect">
            <a:avLst/>
          </a:prstGeom>
        </p:spPr>
      </p:pic>
      <p:pic>
        <p:nvPicPr>
          <p:cNvPr id="5" name="Imatge 4">
            <a:extLst>
              <a:ext uri="{FF2B5EF4-FFF2-40B4-BE49-F238E27FC236}">
                <a16:creationId xmlns:a16="http://schemas.microsoft.com/office/drawing/2014/main" id="{01ABDDEC-4DE7-428C-8A21-201AE9FCBDD1}"/>
              </a:ext>
            </a:extLst>
          </p:cNvPr>
          <p:cNvPicPr>
            <a:picLocks noChangeAspect="1"/>
          </p:cNvPicPr>
          <p:nvPr/>
        </p:nvPicPr>
        <p:blipFill>
          <a:blip r:embed="rId4"/>
          <a:stretch>
            <a:fillRect/>
          </a:stretch>
        </p:blipFill>
        <p:spPr>
          <a:xfrm>
            <a:off x="385012" y="1109719"/>
            <a:ext cx="5935578" cy="5377592"/>
          </a:xfrm>
          <a:prstGeom prst="rect">
            <a:avLst/>
          </a:prstGeom>
        </p:spPr>
      </p:pic>
      <p:sp>
        <p:nvSpPr>
          <p:cNvPr id="7" name="Títol 1">
            <a:extLst>
              <a:ext uri="{FF2B5EF4-FFF2-40B4-BE49-F238E27FC236}">
                <a16:creationId xmlns:a16="http://schemas.microsoft.com/office/drawing/2014/main" id="{15CAE338-1A83-4878-8B8F-ADECCDB71B1A}"/>
              </a:ext>
            </a:extLst>
          </p:cNvPr>
          <p:cNvSpPr>
            <a:spLocks noGrp="1"/>
          </p:cNvSpPr>
          <p:nvPr>
            <p:ph type="title"/>
          </p:nvPr>
        </p:nvSpPr>
        <p:spPr>
          <a:xfrm>
            <a:off x="818148" y="166945"/>
            <a:ext cx="5502442" cy="1055069"/>
          </a:xfrm>
        </p:spPr>
        <p:txBody>
          <a:bodyPr>
            <a:normAutofit fontScale="90000"/>
          </a:bodyPr>
          <a:lstStyle/>
          <a:p>
            <a:r>
              <a:rPr lang="ca-ES"/>
              <a:t>Behavioural Classification</a:t>
            </a:r>
          </a:p>
        </p:txBody>
      </p:sp>
      <p:pic>
        <p:nvPicPr>
          <p:cNvPr id="9" name="Imatge 8">
            <a:extLst>
              <a:ext uri="{FF2B5EF4-FFF2-40B4-BE49-F238E27FC236}">
                <a16:creationId xmlns:a16="http://schemas.microsoft.com/office/drawing/2014/main" id="{B32FA04D-C108-42F2-B1EC-227E995AE991}"/>
              </a:ext>
            </a:extLst>
          </p:cNvPr>
          <p:cNvPicPr>
            <a:picLocks noChangeAspect="1"/>
          </p:cNvPicPr>
          <p:nvPr/>
        </p:nvPicPr>
        <p:blipFill>
          <a:blip r:embed="rId5"/>
          <a:stretch>
            <a:fillRect/>
          </a:stretch>
        </p:blipFill>
        <p:spPr>
          <a:xfrm rot="16588398" flipV="1">
            <a:off x="1354426" y="3524308"/>
            <a:ext cx="1013532" cy="1050796"/>
          </a:xfrm>
          <a:prstGeom prst="rect">
            <a:avLst/>
          </a:prstGeom>
        </p:spPr>
      </p:pic>
      <p:pic>
        <p:nvPicPr>
          <p:cNvPr id="10" name="Imatge 9">
            <a:extLst>
              <a:ext uri="{FF2B5EF4-FFF2-40B4-BE49-F238E27FC236}">
                <a16:creationId xmlns:a16="http://schemas.microsoft.com/office/drawing/2014/main" id="{B81B128D-681D-44BB-BB36-E2A84596D060}"/>
              </a:ext>
            </a:extLst>
          </p:cNvPr>
          <p:cNvPicPr>
            <a:picLocks noChangeAspect="1"/>
          </p:cNvPicPr>
          <p:nvPr/>
        </p:nvPicPr>
        <p:blipFill>
          <a:blip r:embed="rId5"/>
          <a:stretch>
            <a:fillRect/>
          </a:stretch>
        </p:blipFill>
        <p:spPr>
          <a:xfrm rot="6260623" flipV="1">
            <a:off x="4377484" y="2931173"/>
            <a:ext cx="1173672" cy="1466538"/>
          </a:xfrm>
          <a:prstGeom prst="rect">
            <a:avLst/>
          </a:prstGeom>
        </p:spPr>
      </p:pic>
      <p:pic>
        <p:nvPicPr>
          <p:cNvPr id="11" name="Picture 10">
            <a:extLst>
              <a:ext uri="{FF2B5EF4-FFF2-40B4-BE49-F238E27FC236}">
                <a16:creationId xmlns:a16="http://schemas.microsoft.com/office/drawing/2014/main" id="{E672012B-E281-15BF-F5DC-1B8A83260979}"/>
              </a:ext>
            </a:extLst>
          </p:cNvPr>
          <p:cNvPicPr>
            <a:picLocks noChangeAspect="1"/>
          </p:cNvPicPr>
          <p:nvPr/>
        </p:nvPicPr>
        <p:blipFill rotWithShape="1">
          <a:blip r:embed="rId6"/>
          <a:srcRect t="26121" b="25541"/>
          <a:stretch/>
        </p:blipFill>
        <p:spPr>
          <a:xfrm>
            <a:off x="5373923" y="1414130"/>
            <a:ext cx="764606" cy="170263"/>
          </a:xfrm>
          <a:prstGeom prst="rect">
            <a:avLst/>
          </a:prstGeom>
        </p:spPr>
      </p:pic>
    </p:spTree>
    <p:extLst>
      <p:ext uri="{BB962C8B-B14F-4D97-AF65-F5344CB8AC3E}">
        <p14:creationId xmlns:p14="http://schemas.microsoft.com/office/powerpoint/2010/main" val="11475647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tge 3">
            <a:extLst>
              <a:ext uri="{FF2B5EF4-FFF2-40B4-BE49-F238E27FC236}">
                <a16:creationId xmlns:a16="http://schemas.microsoft.com/office/drawing/2014/main" id="{3C5B7A3C-EE2E-4716-810D-F3E6688449E5}"/>
              </a:ext>
            </a:extLst>
          </p:cNvPr>
          <p:cNvPicPr>
            <a:picLocks noChangeAspect="1"/>
          </p:cNvPicPr>
          <p:nvPr/>
        </p:nvPicPr>
        <p:blipFill>
          <a:blip r:embed="rId3"/>
          <a:stretch>
            <a:fillRect/>
          </a:stretch>
        </p:blipFill>
        <p:spPr>
          <a:xfrm>
            <a:off x="6833937" y="0"/>
            <a:ext cx="3641558" cy="6827921"/>
          </a:xfrm>
          <a:prstGeom prst="rect">
            <a:avLst/>
          </a:prstGeom>
        </p:spPr>
      </p:pic>
      <p:pic>
        <p:nvPicPr>
          <p:cNvPr id="5" name="Imatge 4">
            <a:extLst>
              <a:ext uri="{FF2B5EF4-FFF2-40B4-BE49-F238E27FC236}">
                <a16:creationId xmlns:a16="http://schemas.microsoft.com/office/drawing/2014/main" id="{01ABDDEC-4DE7-428C-8A21-201AE9FCBDD1}"/>
              </a:ext>
            </a:extLst>
          </p:cNvPr>
          <p:cNvPicPr>
            <a:picLocks noChangeAspect="1"/>
          </p:cNvPicPr>
          <p:nvPr/>
        </p:nvPicPr>
        <p:blipFill>
          <a:blip r:embed="rId4"/>
          <a:stretch>
            <a:fillRect/>
          </a:stretch>
        </p:blipFill>
        <p:spPr>
          <a:xfrm>
            <a:off x="385012" y="1109719"/>
            <a:ext cx="5935578" cy="5377592"/>
          </a:xfrm>
          <a:prstGeom prst="rect">
            <a:avLst/>
          </a:prstGeom>
        </p:spPr>
      </p:pic>
      <p:sp>
        <p:nvSpPr>
          <p:cNvPr id="7" name="Títol 1">
            <a:extLst>
              <a:ext uri="{FF2B5EF4-FFF2-40B4-BE49-F238E27FC236}">
                <a16:creationId xmlns:a16="http://schemas.microsoft.com/office/drawing/2014/main" id="{15CAE338-1A83-4878-8B8F-ADECCDB71B1A}"/>
              </a:ext>
            </a:extLst>
          </p:cNvPr>
          <p:cNvSpPr>
            <a:spLocks noGrp="1"/>
          </p:cNvSpPr>
          <p:nvPr>
            <p:ph type="title"/>
          </p:nvPr>
        </p:nvSpPr>
        <p:spPr>
          <a:xfrm>
            <a:off x="818148" y="166945"/>
            <a:ext cx="5502442" cy="1055069"/>
          </a:xfrm>
        </p:spPr>
        <p:txBody>
          <a:bodyPr>
            <a:normAutofit fontScale="90000"/>
          </a:bodyPr>
          <a:lstStyle/>
          <a:p>
            <a:r>
              <a:rPr lang="ca-ES"/>
              <a:t>Behavioural Classification</a:t>
            </a:r>
          </a:p>
        </p:txBody>
      </p:sp>
      <p:pic>
        <p:nvPicPr>
          <p:cNvPr id="9" name="Imatge 8">
            <a:extLst>
              <a:ext uri="{FF2B5EF4-FFF2-40B4-BE49-F238E27FC236}">
                <a16:creationId xmlns:a16="http://schemas.microsoft.com/office/drawing/2014/main" id="{B32FA04D-C108-42F2-B1EC-227E995AE991}"/>
              </a:ext>
            </a:extLst>
          </p:cNvPr>
          <p:cNvPicPr>
            <a:picLocks noChangeAspect="1"/>
          </p:cNvPicPr>
          <p:nvPr/>
        </p:nvPicPr>
        <p:blipFill>
          <a:blip r:embed="rId5"/>
          <a:stretch>
            <a:fillRect/>
          </a:stretch>
        </p:blipFill>
        <p:spPr>
          <a:xfrm rot="16588398" flipV="1">
            <a:off x="1354426" y="3524308"/>
            <a:ext cx="1013532" cy="1050796"/>
          </a:xfrm>
          <a:prstGeom prst="rect">
            <a:avLst/>
          </a:prstGeom>
        </p:spPr>
      </p:pic>
      <p:pic>
        <p:nvPicPr>
          <p:cNvPr id="10" name="Imatge 9">
            <a:extLst>
              <a:ext uri="{FF2B5EF4-FFF2-40B4-BE49-F238E27FC236}">
                <a16:creationId xmlns:a16="http://schemas.microsoft.com/office/drawing/2014/main" id="{B81B128D-681D-44BB-BB36-E2A84596D060}"/>
              </a:ext>
            </a:extLst>
          </p:cNvPr>
          <p:cNvPicPr>
            <a:picLocks noChangeAspect="1"/>
          </p:cNvPicPr>
          <p:nvPr/>
        </p:nvPicPr>
        <p:blipFill>
          <a:blip r:embed="rId5"/>
          <a:stretch>
            <a:fillRect/>
          </a:stretch>
        </p:blipFill>
        <p:spPr>
          <a:xfrm rot="6260623" flipV="1">
            <a:off x="4377484" y="2931173"/>
            <a:ext cx="1173672" cy="1466538"/>
          </a:xfrm>
          <a:prstGeom prst="rect">
            <a:avLst/>
          </a:prstGeom>
        </p:spPr>
      </p:pic>
      <p:pic>
        <p:nvPicPr>
          <p:cNvPr id="11" name="Imatge 10">
            <a:extLst>
              <a:ext uri="{FF2B5EF4-FFF2-40B4-BE49-F238E27FC236}">
                <a16:creationId xmlns:a16="http://schemas.microsoft.com/office/drawing/2014/main" id="{AF32E6DB-08E8-4C16-BB17-4463B86B5D9F}"/>
              </a:ext>
            </a:extLst>
          </p:cNvPr>
          <p:cNvPicPr>
            <a:picLocks noChangeAspect="1"/>
          </p:cNvPicPr>
          <p:nvPr/>
        </p:nvPicPr>
        <p:blipFill>
          <a:blip r:embed="rId5">
            <a:duotone>
              <a:schemeClr val="accent2">
                <a:shade val="45000"/>
                <a:satMod val="135000"/>
              </a:schemeClr>
              <a:prstClr val="white"/>
            </a:duotone>
          </a:blip>
          <a:stretch>
            <a:fillRect/>
          </a:stretch>
        </p:blipFill>
        <p:spPr>
          <a:xfrm rot="7195956" flipV="1">
            <a:off x="9919315" y="2731209"/>
            <a:ext cx="1767299" cy="1466538"/>
          </a:xfrm>
          <a:prstGeom prst="rect">
            <a:avLst/>
          </a:prstGeom>
        </p:spPr>
      </p:pic>
      <p:sp>
        <p:nvSpPr>
          <p:cNvPr id="6" name="TextBox 5">
            <a:extLst>
              <a:ext uri="{FF2B5EF4-FFF2-40B4-BE49-F238E27FC236}">
                <a16:creationId xmlns:a16="http://schemas.microsoft.com/office/drawing/2014/main" id="{03AB6597-DD5F-6B92-82B4-DE497CD18BB0}"/>
              </a:ext>
            </a:extLst>
          </p:cNvPr>
          <p:cNvSpPr txBox="1"/>
          <p:nvPr/>
        </p:nvSpPr>
        <p:spPr>
          <a:xfrm>
            <a:off x="10459153" y="4513793"/>
            <a:ext cx="1732847" cy="369332"/>
          </a:xfrm>
          <a:prstGeom prst="rect">
            <a:avLst/>
          </a:prstGeom>
          <a:noFill/>
        </p:spPr>
        <p:txBody>
          <a:bodyPr wrap="none" rtlCol="0">
            <a:spAutoFit/>
          </a:bodyPr>
          <a:lstStyle/>
          <a:p>
            <a:r>
              <a:rPr lang="es-ES" dirty="0"/>
              <a:t>Fewer incorrect!</a:t>
            </a:r>
            <a:endParaRPr lang="en-CA" dirty="0"/>
          </a:p>
        </p:txBody>
      </p:sp>
      <p:pic>
        <p:nvPicPr>
          <p:cNvPr id="15" name="Picture 14">
            <a:extLst>
              <a:ext uri="{FF2B5EF4-FFF2-40B4-BE49-F238E27FC236}">
                <a16:creationId xmlns:a16="http://schemas.microsoft.com/office/drawing/2014/main" id="{40B42CB2-9373-A7E5-38CC-0D6E7411BB08}"/>
              </a:ext>
            </a:extLst>
          </p:cNvPr>
          <p:cNvPicPr>
            <a:picLocks noChangeAspect="1"/>
          </p:cNvPicPr>
          <p:nvPr/>
        </p:nvPicPr>
        <p:blipFill rotWithShape="1">
          <a:blip r:embed="rId6"/>
          <a:srcRect t="26121" b="25541"/>
          <a:stretch/>
        </p:blipFill>
        <p:spPr>
          <a:xfrm>
            <a:off x="5373923" y="1414130"/>
            <a:ext cx="764606" cy="170263"/>
          </a:xfrm>
          <a:prstGeom prst="rect">
            <a:avLst/>
          </a:prstGeom>
        </p:spPr>
      </p:pic>
    </p:spTree>
    <p:extLst>
      <p:ext uri="{BB962C8B-B14F-4D97-AF65-F5344CB8AC3E}">
        <p14:creationId xmlns:p14="http://schemas.microsoft.com/office/powerpoint/2010/main" val="18382463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idor de contingut 2">
            <a:extLst>
              <a:ext uri="{FF2B5EF4-FFF2-40B4-BE49-F238E27FC236}">
                <a16:creationId xmlns:a16="http://schemas.microsoft.com/office/drawing/2014/main" id="{156A9F8E-7A34-437F-916F-288C8117CD99}"/>
              </a:ext>
            </a:extLst>
          </p:cNvPr>
          <p:cNvSpPr>
            <a:spLocks noGrp="1"/>
          </p:cNvSpPr>
          <p:nvPr>
            <p:ph idx="1"/>
          </p:nvPr>
        </p:nvSpPr>
        <p:spPr>
          <a:xfrm>
            <a:off x="526315" y="827978"/>
            <a:ext cx="4960085" cy="1056759"/>
          </a:xfrm>
        </p:spPr>
        <p:txBody>
          <a:bodyPr>
            <a:normAutofit lnSpcReduction="10000"/>
          </a:bodyPr>
          <a:lstStyle/>
          <a:p>
            <a:pPr marL="0" indent="0" algn="ctr">
              <a:buNone/>
            </a:pPr>
            <a:r>
              <a:rPr lang="ca-ES" sz="3600"/>
              <a:t>Increase from </a:t>
            </a:r>
            <a:r>
              <a:rPr lang="en-GB" sz="3600"/>
              <a:t>0.74 ± 0.02 to 0.92 ± 0.01</a:t>
            </a:r>
          </a:p>
          <a:p>
            <a:pPr marL="0" indent="0">
              <a:buNone/>
            </a:pPr>
            <a:endParaRPr lang="en-GB"/>
          </a:p>
          <a:p>
            <a:pPr marL="0" indent="0">
              <a:buNone/>
            </a:pPr>
            <a:endParaRPr lang="ca-ES"/>
          </a:p>
        </p:txBody>
      </p:sp>
      <p:pic>
        <p:nvPicPr>
          <p:cNvPr id="4" name="Imatge 3">
            <a:extLst>
              <a:ext uri="{FF2B5EF4-FFF2-40B4-BE49-F238E27FC236}">
                <a16:creationId xmlns:a16="http://schemas.microsoft.com/office/drawing/2014/main" id="{DDEBE581-1A2E-4DA5-BCB1-9FF383E4D3E1}"/>
              </a:ext>
            </a:extLst>
          </p:cNvPr>
          <p:cNvPicPr>
            <a:picLocks noChangeAspect="1"/>
          </p:cNvPicPr>
          <p:nvPr/>
        </p:nvPicPr>
        <p:blipFill>
          <a:blip r:embed="rId3"/>
          <a:stretch>
            <a:fillRect/>
          </a:stretch>
        </p:blipFill>
        <p:spPr>
          <a:xfrm>
            <a:off x="5486400" y="551356"/>
            <a:ext cx="6403875" cy="5755287"/>
          </a:xfrm>
          <a:prstGeom prst="rect">
            <a:avLst/>
          </a:prstGeom>
        </p:spPr>
      </p:pic>
    </p:spTree>
    <p:extLst>
      <p:ext uri="{BB962C8B-B14F-4D97-AF65-F5344CB8AC3E}">
        <p14:creationId xmlns:p14="http://schemas.microsoft.com/office/powerpoint/2010/main" val="42637145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tge 3">
            <a:extLst>
              <a:ext uri="{FF2B5EF4-FFF2-40B4-BE49-F238E27FC236}">
                <a16:creationId xmlns:a16="http://schemas.microsoft.com/office/drawing/2014/main" id="{99AD64AA-C6B7-05A4-0EFF-EB57197F5CD3}"/>
              </a:ext>
            </a:extLst>
          </p:cNvPr>
          <p:cNvPicPr>
            <a:picLocks noChangeAspect="1"/>
          </p:cNvPicPr>
          <p:nvPr/>
        </p:nvPicPr>
        <p:blipFill rotWithShape="1">
          <a:blip r:embed="rId3"/>
          <a:srcRect t="48696" b="217"/>
          <a:stretch/>
        </p:blipFill>
        <p:spPr>
          <a:xfrm>
            <a:off x="0" y="1393688"/>
            <a:ext cx="12192000" cy="5464312"/>
          </a:xfrm>
          <a:prstGeom prst="rect">
            <a:avLst/>
          </a:prstGeom>
        </p:spPr>
      </p:pic>
      <p:pic>
        <p:nvPicPr>
          <p:cNvPr id="4" name="Imatge 3">
            <a:extLst>
              <a:ext uri="{FF2B5EF4-FFF2-40B4-BE49-F238E27FC236}">
                <a16:creationId xmlns:a16="http://schemas.microsoft.com/office/drawing/2014/main" id="{B85E079F-E075-4781-9F21-7D143E5B9C7A}"/>
              </a:ext>
            </a:extLst>
          </p:cNvPr>
          <p:cNvPicPr>
            <a:picLocks noChangeAspect="1"/>
          </p:cNvPicPr>
          <p:nvPr/>
        </p:nvPicPr>
        <p:blipFill rotWithShape="1">
          <a:blip r:embed="rId3"/>
          <a:srcRect t="1" b="48912"/>
          <a:stretch/>
        </p:blipFill>
        <p:spPr>
          <a:xfrm>
            <a:off x="0" y="1010089"/>
            <a:ext cx="12192000" cy="5464312"/>
          </a:xfrm>
          <a:prstGeom prst="rect">
            <a:avLst/>
          </a:prstGeom>
        </p:spPr>
      </p:pic>
      <p:sp>
        <p:nvSpPr>
          <p:cNvPr id="6" name="Títol 1">
            <a:extLst>
              <a:ext uri="{FF2B5EF4-FFF2-40B4-BE49-F238E27FC236}">
                <a16:creationId xmlns:a16="http://schemas.microsoft.com/office/drawing/2014/main" id="{F418F892-FAC0-4E0A-B7FF-0C8EF136FE70}"/>
              </a:ext>
            </a:extLst>
          </p:cNvPr>
          <p:cNvSpPr txBox="1">
            <a:spLocks/>
          </p:cNvSpPr>
          <p:nvPr/>
        </p:nvSpPr>
        <p:spPr>
          <a:xfrm>
            <a:off x="0" y="0"/>
            <a:ext cx="12192000" cy="817123"/>
          </a:xfrm>
          <a:prstGeom prst="rect">
            <a:avLst/>
          </a:prstGeom>
          <a:solidFill>
            <a:schemeClr val="tx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a-ES"/>
              <a:t>Auxiliary dataset</a:t>
            </a:r>
          </a:p>
        </p:txBody>
      </p:sp>
      <p:sp>
        <p:nvSpPr>
          <p:cNvPr id="2" name="QuadreDeText 1">
            <a:extLst>
              <a:ext uri="{FF2B5EF4-FFF2-40B4-BE49-F238E27FC236}">
                <a16:creationId xmlns:a16="http://schemas.microsoft.com/office/drawing/2014/main" id="{C025C2B5-299E-40D7-906C-BA584C78766E}"/>
              </a:ext>
            </a:extLst>
          </p:cNvPr>
          <p:cNvSpPr txBox="1"/>
          <p:nvPr/>
        </p:nvSpPr>
        <p:spPr>
          <a:xfrm>
            <a:off x="10805104" y="-44607"/>
            <a:ext cx="1250663" cy="830997"/>
          </a:xfrm>
          <a:prstGeom prst="rect">
            <a:avLst/>
          </a:prstGeom>
          <a:noFill/>
        </p:spPr>
        <p:txBody>
          <a:bodyPr wrap="none" rtlCol="0">
            <a:spAutoFit/>
          </a:bodyPr>
          <a:lstStyle/>
          <a:p>
            <a:r>
              <a:rPr lang="ca-ES" sz="4800" dirty="0">
                <a:solidFill>
                  <a:srgbClr val="FF0000"/>
                </a:solidFill>
              </a:rPr>
              <a:t>56%</a:t>
            </a:r>
          </a:p>
        </p:txBody>
      </p:sp>
    </p:spTree>
    <p:extLst>
      <p:ext uri="{BB962C8B-B14F-4D97-AF65-F5344CB8AC3E}">
        <p14:creationId xmlns:p14="http://schemas.microsoft.com/office/powerpoint/2010/main" val="40530987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tge 4">
            <a:extLst>
              <a:ext uri="{FF2B5EF4-FFF2-40B4-BE49-F238E27FC236}">
                <a16:creationId xmlns:a16="http://schemas.microsoft.com/office/drawing/2014/main" id="{309B2312-11F1-4066-AFBF-34C4B1974A9C}"/>
              </a:ext>
            </a:extLst>
          </p:cNvPr>
          <p:cNvPicPr>
            <a:picLocks noChangeAspect="1"/>
          </p:cNvPicPr>
          <p:nvPr/>
        </p:nvPicPr>
        <p:blipFill rotWithShape="1">
          <a:blip r:embed="rId3"/>
          <a:srcRect r="267" b="67282"/>
          <a:stretch/>
        </p:blipFill>
        <p:spPr>
          <a:xfrm>
            <a:off x="0" y="2459509"/>
            <a:ext cx="12078397" cy="3949312"/>
          </a:xfrm>
          <a:prstGeom prst="rect">
            <a:avLst/>
          </a:prstGeom>
        </p:spPr>
      </p:pic>
      <p:sp>
        <p:nvSpPr>
          <p:cNvPr id="6" name="Contenidor de contingut 2">
            <a:extLst>
              <a:ext uri="{FF2B5EF4-FFF2-40B4-BE49-F238E27FC236}">
                <a16:creationId xmlns:a16="http://schemas.microsoft.com/office/drawing/2014/main" id="{63F4330A-1090-4338-B187-A51E86177B21}"/>
              </a:ext>
            </a:extLst>
          </p:cNvPr>
          <p:cNvSpPr>
            <a:spLocks noGrp="1"/>
          </p:cNvSpPr>
          <p:nvPr>
            <p:ph idx="1"/>
          </p:nvPr>
        </p:nvSpPr>
        <p:spPr>
          <a:xfrm>
            <a:off x="380558" y="619430"/>
            <a:ext cx="11430884" cy="1056759"/>
          </a:xfrm>
        </p:spPr>
        <p:txBody>
          <a:bodyPr>
            <a:normAutofit lnSpcReduction="10000"/>
          </a:bodyPr>
          <a:lstStyle/>
          <a:p>
            <a:pPr marL="0" indent="0" algn="ctr">
              <a:buNone/>
            </a:pPr>
            <a:r>
              <a:rPr lang="en-GB" sz="3600" dirty="0"/>
              <a:t>Sensitivity: </a:t>
            </a:r>
            <a:r>
              <a:rPr lang="en-US" sz="3600" dirty="0"/>
              <a:t>Proportion of accurately predicted occurrences of a </a:t>
            </a:r>
            <a:r>
              <a:rPr lang="en-US" sz="3600" dirty="0" err="1"/>
              <a:t>behaviour</a:t>
            </a:r>
            <a:endParaRPr lang="en-US" sz="3600" dirty="0"/>
          </a:p>
          <a:p>
            <a:pPr marL="0" indent="0" algn="ctr">
              <a:buNone/>
            </a:pPr>
            <a:endParaRPr lang="en-GB" dirty="0"/>
          </a:p>
          <a:p>
            <a:pPr marL="0" indent="0" algn="ctr">
              <a:buNone/>
            </a:pPr>
            <a:endParaRPr lang="ca-ES" dirty="0"/>
          </a:p>
        </p:txBody>
      </p:sp>
      <p:sp>
        <p:nvSpPr>
          <p:cNvPr id="2" name="TextBox 1">
            <a:extLst>
              <a:ext uri="{FF2B5EF4-FFF2-40B4-BE49-F238E27FC236}">
                <a16:creationId xmlns:a16="http://schemas.microsoft.com/office/drawing/2014/main" id="{39286B1F-1CCD-3C0C-87D8-23D384FE7E6E}"/>
              </a:ext>
            </a:extLst>
          </p:cNvPr>
          <p:cNvSpPr txBox="1"/>
          <p:nvPr/>
        </p:nvSpPr>
        <p:spPr>
          <a:xfrm>
            <a:off x="1569493" y="1703741"/>
            <a:ext cx="1551515" cy="646331"/>
          </a:xfrm>
          <a:prstGeom prst="rect">
            <a:avLst/>
          </a:prstGeom>
          <a:noFill/>
        </p:spPr>
        <p:txBody>
          <a:bodyPr wrap="none" rtlCol="0">
            <a:spAutoFit/>
          </a:bodyPr>
          <a:lstStyle/>
          <a:p>
            <a:r>
              <a:rPr lang="es-ES" sz="3600" dirty="0" err="1">
                <a:solidFill>
                  <a:schemeClr val="accent4">
                    <a:lumMod val="75000"/>
                  </a:schemeClr>
                </a:solidFill>
              </a:rPr>
              <a:t>Resting</a:t>
            </a:r>
            <a:endParaRPr lang="en-CA" sz="3600" dirty="0">
              <a:solidFill>
                <a:schemeClr val="accent4">
                  <a:lumMod val="75000"/>
                </a:schemeClr>
              </a:solidFill>
            </a:endParaRPr>
          </a:p>
        </p:txBody>
      </p:sp>
      <p:sp>
        <p:nvSpPr>
          <p:cNvPr id="7" name="TextBox 6">
            <a:extLst>
              <a:ext uri="{FF2B5EF4-FFF2-40B4-BE49-F238E27FC236}">
                <a16:creationId xmlns:a16="http://schemas.microsoft.com/office/drawing/2014/main" id="{BCC35B4A-A84F-7688-781F-301D0EBA6822}"/>
              </a:ext>
            </a:extLst>
          </p:cNvPr>
          <p:cNvSpPr txBox="1"/>
          <p:nvPr/>
        </p:nvSpPr>
        <p:spPr>
          <a:xfrm>
            <a:off x="5502320" y="1703741"/>
            <a:ext cx="1789529" cy="646331"/>
          </a:xfrm>
          <a:prstGeom prst="rect">
            <a:avLst/>
          </a:prstGeom>
          <a:noFill/>
        </p:spPr>
        <p:txBody>
          <a:bodyPr wrap="none" rtlCol="0">
            <a:spAutoFit/>
          </a:bodyPr>
          <a:lstStyle/>
          <a:p>
            <a:r>
              <a:rPr lang="es-ES" sz="3600" dirty="0">
                <a:solidFill>
                  <a:srgbClr val="C00000"/>
                </a:solidFill>
              </a:rPr>
              <a:t>Foraging</a:t>
            </a:r>
            <a:endParaRPr lang="en-CA" sz="3600" dirty="0">
              <a:solidFill>
                <a:srgbClr val="C00000"/>
              </a:solidFill>
            </a:endParaRPr>
          </a:p>
        </p:txBody>
      </p:sp>
      <p:sp>
        <p:nvSpPr>
          <p:cNvPr id="8" name="TextBox 7">
            <a:extLst>
              <a:ext uri="{FF2B5EF4-FFF2-40B4-BE49-F238E27FC236}">
                <a16:creationId xmlns:a16="http://schemas.microsoft.com/office/drawing/2014/main" id="{D960E399-3142-7FAB-8182-92D1585933A7}"/>
              </a:ext>
            </a:extLst>
          </p:cNvPr>
          <p:cNvSpPr txBox="1"/>
          <p:nvPr/>
        </p:nvSpPr>
        <p:spPr>
          <a:xfrm>
            <a:off x="9448798" y="1703741"/>
            <a:ext cx="1955407" cy="646331"/>
          </a:xfrm>
          <a:prstGeom prst="rect">
            <a:avLst/>
          </a:prstGeom>
          <a:noFill/>
        </p:spPr>
        <p:txBody>
          <a:bodyPr wrap="none" rtlCol="0">
            <a:spAutoFit/>
          </a:bodyPr>
          <a:lstStyle/>
          <a:p>
            <a:r>
              <a:rPr lang="es-ES" sz="3600" dirty="0">
                <a:solidFill>
                  <a:srgbClr val="017C95"/>
                </a:solidFill>
              </a:rPr>
              <a:t>Travelling</a:t>
            </a:r>
            <a:endParaRPr lang="en-CA" sz="3600" dirty="0">
              <a:solidFill>
                <a:srgbClr val="017C95"/>
              </a:solidFill>
            </a:endParaRPr>
          </a:p>
        </p:txBody>
      </p:sp>
    </p:spTree>
    <p:extLst>
      <p:ext uri="{BB962C8B-B14F-4D97-AF65-F5344CB8AC3E}">
        <p14:creationId xmlns:p14="http://schemas.microsoft.com/office/powerpoint/2010/main" val="32029503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tge 4">
            <a:extLst>
              <a:ext uri="{FF2B5EF4-FFF2-40B4-BE49-F238E27FC236}">
                <a16:creationId xmlns:a16="http://schemas.microsoft.com/office/drawing/2014/main" id="{309B2312-11F1-4066-AFBF-34C4B1974A9C}"/>
              </a:ext>
            </a:extLst>
          </p:cNvPr>
          <p:cNvPicPr>
            <a:picLocks noChangeAspect="1"/>
          </p:cNvPicPr>
          <p:nvPr/>
        </p:nvPicPr>
        <p:blipFill rotWithShape="1">
          <a:blip r:embed="rId3"/>
          <a:srcRect t="32718" r="267" b="34327"/>
          <a:stretch/>
        </p:blipFill>
        <p:spPr>
          <a:xfrm>
            <a:off x="1" y="2289206"/>
            <a:ext cx="12192000" cy="4015344"/>
          </a:xfrm>
          <a:prstGeom prst="rect">
            <a:avLst/>
          </a:prstGeom>
        </p:spPr>
      </p:pic>
      <p:sp>
        <p:nvSpPr>
          <p:cNvPr id="3" name="Contenidor de contingut 2">
            <a:extLst>
              <a:ext uri="{FF2B5EF4-FFF2-40B4-BE49-F238E27FC236}">
                <a16:creationId xmlns:a16="http://schemas.microsoft.com/office/drawing/2014/main" id="{390E664A-9FE9-4F3B-B551-131ABA90A5A8}"/>
              </a:ext>
            </a:extLst>
          </p:cNvPr>
          <p:cNvSpPr>
            <a:spLocks noGrp="1"/>
          </p:cNvSpPr>
          <p:nvPr>
            <p:ph idx="1"/>
          </p:nvPr>
        </p:nvSpPr>
        <p:spPr>
          <a:xfrm>
            <a:off x="380558" y="619430"/>
            <a:ext cx="11430884" cy="1056759"/>
          </a:xfrm>
        </p:spPr>
        <p:txBody>
          <a:bodyPr>
            <a:normAutofit lnSpcReduction="10000"/>
          </a:bodyPr>
          <a:lstStyle/>
          <a:p>
            <a:pPr marL="0" indent="0" algn="ctr">
              <a:buNone/>
            </a:pPr>
            <a:r>
              <a:rPr lang="en-GB" sz="3600"/>
              <a:t>Specificity: </a:t>
            </a:r>
            <a:r>
              <a:rPr lang="en-US" sz="3600"/>
              <a:t>Proportion of accurately predicted non-occurrences of a behaviour</a:t>
            </a:r>
          </a:p>
          <a:p>
            <a:pPr marL="0" indent="0" algn="ctr">
              <a:buNone/>
            </a:pPr>
            <a:endParaRPr lang="en-GB"/>
          </a:p>
          <a:p>
            <a:pPr marL="0" indent="0" algn="ctr">
              <a:buNone/>
            </a:pPr>
            <a:endParaRPr lang="ca-ES"/>
          </a:p>
        </p:txBody>
      </p:sp>
      <p:sp>
        <p:nvSpPr>
          <p:cNvPr id="4" name="TextBox 3">
            <a:extLst>
              <a:ext uri="{FF2B5EF4-FFF2-40B4-BE49-F238E27FC236}">
                <a16:creationId xmlns:a16="http://schemas.microsoft.com/office/drawing/2014/main" id="{A1249573-A7AF-E3F7-7AB6-40BF4282003B}"/>
              </a:ext>
            </a:extLst>
          </p:cNvPr>
          <p:cNvSpPr txBox="1"/>
          <p:nvPr/>
        </p:nvSpPr>
        <p:spPr>
          <a:xfrm>
            <a:off x="1569493" y="1703741"/>
            <a:ext cx="1551515" cy="646331"/>
          </a:xfrm>
          <a:prstGeom prst="rect">
            <a:avLst/>
          </a:prstGeom>
          <a:noFill/>
        </p:spPr>
        <p:txBody>
          <a:bodyPr wrap="none" rtlCol="0">
            <a:spAutoFit/>
          </a:bodyPr>
          <a:lstStyle/>
          <a:p>
            <a:r>
              <a:rPr lang="es-ES" sz="3600" dirty="0" err="1">
                <a:solidFill>
                  <a:schemeClr val="accent4">
                    <a:lumMod val="75000"/>
                  </a:schemeClr>
                </a:solidFill>
              </a:rPr>
              <a:t>Resting</a:t>
            </a:r>
            <a:endParaRPr lang="en-CA" sz="3600" dirty="0">
              <a:solidFill>
                <a:schemeClr val="accent4">
                  <a:lumMod val="75000"/>
                </a:schemeClr>
              </a:solidFill>
            </a:endParaRPr>
          </a:p>
        </p:txBody>
      </p:sp>
      <p:sp>
        <p:nvSpPr>
          <p:cNvPr id="6" name="TextBox 5">
            <a:extLst>
              <a:ext uri="{FF2B5EF4-FFF2-40B4-BE49-F238E27FC236}">
                <a16:creationId xmlns:a16="http://schemas.microsoft.com/office/drawing/2014/main" id="{73E9D8B6-2802-BA7E-0108-9E66D244067D}"/>
              </a:ext>
            </a:extLst>
          </p:cNvPr>
          <p:cNvSpPr txBox="1"/>
          <p:nvPr/>
        </p:nvSpPr>
        <p:spPr>
          <a:xfrm>
            <a:off x="5502320" y="1703741"/>
            <a:ext cx="1789529" cy="646331"/>
          </a:xfrm>
          <a:prstGeom prst="rect">
            <a:avLst/>
          </a:prstGeom>
          <a:noFill/>
        </p:spPr>
        <p:txBody>
          <a:bodyPr wrap="none" rtlCol="0">
            <a:spAutoFit/>
          </a:bodyPr>
          <a:lstStyle/>
          <a:p>
            <a:r>
              <a:rPr lang="es-ES" sz="3600" dirty="0">
                <a:solidFill>
                  <a:srgbClr val="C00000"/>
                </a:solidFill>
              </a:rPr>
              <a:t>Foraging</a:t>
            </a:r>
            <a:endParaRPr lang="en-CA" sz="3600" dirty="0">
              <a:solidFill>
                <a:srgbClr val="C00000"/>
              </a:solidFill>
            </a:endParaRPr>
          </a:p>
        </p:txBody>
      </p:sp>
      <p:sp>
        <p:nvSpPr>
          <p:cNvPr id="7" name="TextBox 6">
            <a:extLst>
              <a:ext uri="{FF2B5EF4-FFF2-40B4-BE49-F238E27FC236}">
                <a16:creationId xmlns:a16="http://schemas.microsoft.com/office/drawing/2014/main" id="{BB70B9FC-926D-9126-0630-73560E5B95BC}"/>
              </a:ext>
            </a:extLst>
          </p:cNvPr>
          <p:cNvSpPr txBox="1"/>
          <p:nvPr/>
        </p:nvSpPr>
        <p:spPr>
          <a:xfrm>
            <a:off x="9448798" y="1703741"/>
            <a:ext cx="1955407" cy="646331"/>
          </a:xfrm>
          <a:prstGeom prst="rect">
            <a:avLst/>
          </a:prstGeom>
          <a:noFill/>
        </p:spPr>
        <p:txBody>
          <a:bodyPr wrap="none" rtlCol="0">
            <a:spAutoFit/>
          </a:bodyPr>
          <a:lstStyle/>
          <a:p>
            <a:r>
              <a:rPr lang="es-ES" sz="3600" dirty="0">
                <a:solidFill>
                  <a:srgbClr val="017C95"/>
                </a:solidFill>
              </a:rPr>
              <a:t>Travelling</a:t>
            </a:r>
            <a:endParaRPr lang="en-CA" sz="3600" dirty="0">
              <a:solidFill>
                <a:srgbClr val="017C95"/>
              </a:solidFill>
            </a:endParaRPr>
          </a:p>
        </p:txBody>
      </p:sp>
    </p:spTree>
    <p:extLst>
      <p:ext uri="{BB962C8B-B14F-4D97-AF65-F5344CB8AC3E}">
        <p14:creationId xmlns:p14="http://schemas.microsoft.com/office/powerpoint/2010/main" val="39098228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tge 4">
            <a:extLst>
              <a:ext uri="{FF2B5EF4-FFF2-40B4-BE49-F238E27FC236}">
                <a16:creationId xmlns:a16="http://schemas.microsoft.com/office/drawing/2014/main" id="{309B2312-11F1-4066-AFBF-34C4B1974A9C}"/>
              </a:ext>
            </a:extLst>
          </p:cNvPr>
          <p:cNvPicPr>
            <a:picLocks noChangeAspect="1"/>
          </p:cNvPicPr>
          <p:nvPr/>
        </p:nvPicPr>
        <p:blipFill rotWithShape="1">
          <a:blip r:embed="rId3"/>
          <a:srcRect t="66147" r="267" b="593"/>
          <a:stretch/>
        </p:blipFill>
        <p:spPr>
          <a:xfrm>
            <a:off x="0" y="2211973"/>
            <a:ext cx="12192000" cy="4052472"/>
          </a:xfrm>
          <a:prstGeom prst="rect">
            <a:avLst/>
          </a:prstGeom>
        </p:spPr>
      </p:pic>
      <p:sp>
        <p:nvSpPr>
          <p:cNvPr id="3" name="Contenidor de contingut 2">
            <a:extLst>
              <a:ext uri="{FF2B5EF4-FFF2-40B4-BE49-F238E27FC236}">
                <a16:creationId xmlns:a16="http://schemas.microsoft.com/office/drawing/2014/main" id="{6668459D-A0DA-4C36-8503-423ED2AE6729}"/>
              </a:ext>
            </a:extLst>
          </p:cNvPr>
          <p:cNvSpPr>
            <a:spLocks noGrp="1"/>
          </p:cNvSpPr>
          <p:nvPr>
            <p:ph idx="1"/>
          </p:nvPr>
        </p:nvSpPr>
        <p:spPr>
          <a:xfrm>
            <a:off x="380558" y="619430"/>
            <a:ext cx="11430884" cy="1056759"/>
          </a:xfrm>
        </p:spPr>
        <p:txBody>
          <a:bodyPr>
            <a:normAutofit lnSpcReduction="10000"/>
          </a:bodyPr>
          <a:lstStyle/>
          <a:p>
            <a:pPr marL="0" indent="0" algn="ctr">
              <a:buNone/>
            </a:pPr>
            <a:r>
              <a:rPr lang="en-GB" sz="3600"/>
              <a:t>Precision: </a:t>
            </a:r>
            <a:r>
              <a:rPr lang="en-US" sz="3600"/>
              <a:t>Proportion of predicted occurences that are correct </a:t>
            </a:r>
          </a:p>
          <a:p>
            <a:pPr marL="0" indent="0" algn="ctr">
              <a:buNone/>
            </a:pPr>
            <a:endParaRPr lang="en-GB"/>
          </a:p>
          <a:p>
            <a:pPr marL="0" indent="0" algn="ctr">
              <a:buNone/>
            </a:pPr>
            <a:endParaRPr lang="ca-ES"/>
          </a:p>
        </p:txBody>
      </p:sp>
      <p:sp>
        <p:nvSpPr>
          <p:cNvPr id="4" name="TextBox 3">
            <a:extLst>
              <a:ext uri="{FF2B5EF4-FFF2-40B4-BE49-F238E27FC236}">
                <a16:creationId xmlns:a16="http://schemas.microsoft.com/office/drawing/2014/main" id="{F808DABF-1AB2-D5DC-F04D-8A0E99A5FD0C}"/>
              </a:ext>
            </a:extLst>
          </p:cNvPr>
          <p:cNvSpPr txBox="1"/>
          <p:nvPr/>
        </p:nvSpPr>
        <p:spPr>
          <a:xfrm>
            <a:off x="1569493" y="1703741"/>
            <a:ext cx="1551515" cy="646331"/>
          </a:xfrm>
          <a:prstGeom prst="rect">
            <a:avLst/>
          </a:prstGeom>
          <a:noFill/>
        </p:spPr>
        <p:txBody>
          <a:bodyPr wrap="none" rtlCol="0">
            <a:spAutoFit/>
          </a:bodyPr>
          <a:lstStyle/>
          <a:p>
            <a:r>
              <a:rPr lang="es-ES" sz="3600" dirty="0" err="1">
                <a:solidFill>
                  <a:schemeClr val="accent4">
                    <a:lumMod val="75000"/>
                  </a:schemeClr>
                </a:solidFill>
              </a:rPr>
              <a:t>Resting</a:t>
            </a:r>
            <a:endParaRPr lang="en-CA" sz="3600" dirty="0">
              <a:solidFill>
                <a:schemeClr val="accent4">
                  <a:lumMod val="75000"/>
                </a:schemeClr>
              </a:solidFill>
            </a:endParaRPr>
          </a:p>
        </p:txBody>
      </p:sp>
      <p:sp>
        <p:nvSpPr>
          <p:cNvPr id="6" name="TextBox 5">
            <a:extLst>
              <a:ext uri="{FF2B5EF4-FFF2-40B4-BE49-F238E27FC236}">
                <a16:creationId xmlns:a16="http://schemas.microsoft.com/office/drawing/2014/main" id="{170DE528-B47B-CC15-1C25-5068E5D9369D}"/>
              </a:ext>
            </a:extLst>
          </p:cNvPr>
          <p:cNvSpPr txBox="1"/>
          <p:nvPr/>
        </p:nvSpPr>
        <p:spPr>
          <a:xfrm>
            <a:off x="5502320" y="1703741"/>
            <a:ext cx="1789529" cy="646331"/>
          </a:xfrm>
          <a:prstGeom prst="rect">
            <a:avLst/>
          </a:prstGeom>
          <a:noFill/>
        </p:spPr>
        <p:txBody>
          <a:bodyPr wrap="none" rtlCol="0">
            <a:spAutoFit/>
          </a:bodyPr>
          <a:lstStyle/>
          <a:p>
            <a:r>
              <a:rPr lang="es-ES" sz="3600" dirty="0">
                <a:solidFill>
                  <a:srgbClr val="C00000"/>
                </a:solidFill>
              </a:rPr>
              <a:t>Foraging</a:t>
            </a:r>
            <a:endParaRPr lang="en-CA" sz="3600" dirty="0">
              <a:solidFill>
                <a:srgbClr val="C00000"/>
              </a:solidFill>
            </a:endParaRPr>
          </a:p>
        </p:txBody>
      </p:sp>
      <p:sp>
        <p:nvSpPr>
          <p:cNvPr id="7" name="TextBox 6">
            <a:extLst>
              <a:ext uri="{FF2B5EF4-FFF2-40B4-BE49-F238E27FC236}">
                <a16:creationId xmlns:a16="http://schemas.microsoft.com/office/drawing/2014/main" id="{A8141ADA-0E42-73DA-A5B1-6CE6079F2C9A}"/>
              </a:ext>
            </a:extLst>
          </p:cNvPr>
          <p:cNvSpPr txBox="1"/>
          <p:nvPr/>
        </p:nvSpPr>
        <p:spPr>
          <a:xfrm>
            <a:off x="9448798" y="1703741"/>
            <a:ext cx="1955407" cy="646331"/>
          </a:xfrm>
          <a:prstGeom prst="rect">
            <a:avLst/>
          </a:prstGeom>
          <a:noFill/>
        </p:spPr>
        <p:txBody>
          <a:bodyPr wrap="none" rtlCol="0">
            <a:spAutoFit/>
          </a:bodyPr>
          <a:lstStyle/>
          <a:p>
            <a:r>
              <a:rPr lang="es-ES" sz="3600" dirty="0">
                <a:solidFill>
                  <a:srgbClr val="017C95"/>
                </a:solidFill>
              </a:rPr>
              <a:t>Travelling</a:t>
            </a:r>
            <a:endParaRPr lang="en-CA" sz="3600" dirty="0">
              <a:solidFill>
                <a:srgbClr val="017C95"/>
              </a:solidFill>
            </a:endParaRPr>
          </a:p>
        </p:txBody>
      </p:sp>
    </p:spTree>
    <p:extLst>
      <p:ext uri="{BB962C8B-B14F-4D97-AF65-F5344CB8AC3E}">
        <p14:creationId xmlns:p14="http://schemas.microsoft.com/office/powerpoint/2010/main" val="1822996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ol 1">
            <a:extLst>
              <a:ext uri="{FF2B5EF4-FFF2-40B4-BE49-F238E27FC236}">
                <a16:creationId xmlns:a16="http://schemas.microsoft.com/office/drawing/2014/main" id="{819386CC-26E1-4BE4-86EE-46F8BE351614}"/>
              </a:ext>
            </a:extLst>
          </p:cNvPr>
          <p:cNvSpPr txBox="1">
            <a:spLocks/>
          </p:cNvSpPr>
          <p:nvPr/>
        </p:nvSpPr>
        <p:spPr>
          <a:xfrm>
            <a:off x="0" y="-47634"/>
            <a:ext cx="12192000" cy="817123"/>
          </a:xfrm>
          <a:prstGeom prst="rect">
            <a:avLst/>
          </a:prstGeom>
          <a:solidFill>
            <a:schemeClr val="tx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a-ES"/>
              <a:t>Tracking data</a:t>
            </a:r>
          </a:p>
        </p:txBody>
      </p:sp>
      <p:pic>
        <p:nvPicPr>
          <p:cNvPr id="6" name="Imatge 5">
            <a:extLst>
              <a:ext uri="{FF2B5EF4-FFF2-40B4-BE49-F238E27FC236}">
                <a16:creationId xmlns:a16="http://schemas.microsoft.com/office/drawing/2014/main" id="{CE4D6DB2-F481-48C9-A40C-C6049A56D6A5}"/>
              </a:ext>
            </a:extLst>
          </p:cNvPr>
          <p:cNvPicPr>
            <a:picLocks noChangeAspect="1"/>
          </p:cNvPicPr>
          <p:nvPr/>
        </p:nvPicPr>
        <p:blipFill rotWithShape="1">
          <a:blip r:embed="rId3"/>
          <a:srcRect l="2633" t="1398" r="-44"/>
          <a:stretch/>
        </p:blipFill>
        <p:spPr>
          <a:xfrm>
            <a:off x="157903" y="769489"/>
            <a:ext cx="11876193" cy="5713209"/>
          </a:xfrm>
          <a:prstGeom prst="rect">
            <a:avLst/>
          </a:prstGeom>
        </p:spPr>
      </p:pic>
    </p:spTree>
    <p:extLst>
      <p:ext uri="{BB962C8B-B14F-4D97-AF65-F5344CB8AC3E}">
        <p14:creationId xmlns:p14="http://schemas.microsoft.com/office/powerpoint/2010/main" val="41888441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tge 3">
            <a:extLst>
              <a:ext uri="{FF2B5EF4-FFF2-40B4-BE49-F238E27FC236}">
                <a16:creationId xmlns:a16="http://schemas.microsoft.com/office/drawing/2014/main" id="{75CC2004-8FC5-482D-8D68-AEB721F73A7B}"/>
              </a:ext>
            </a:extLst>
          </p:cNvPr>
          <p:cNvPicPr>
            <a:picLocks noChangeAspect="1"/>
          </p:cNvPicPr>
          <p:nvPr/>
        </p:nvPicPr>
        <p:blipFill>
          <a:blip r:embed="rId3"/>
          <a:stretch>
            <a:fillRect/>
          </a:stretch>
        </p:blipFill>
        <p:spPr>
          <a:xfrm>
            <a:off x="0" y="1716505"/>
            <a:ext cx="12047851" cy="4173111"/>
          </a:xfrm>
          <a:prstGeom prst="rect">
            <a:avLst/>
          </a:prstGeom>
        </p:spPr>
      </p:pic>
      <p:sp>
        <p:nvSpPr>
          <p:cNvPr id="5" name="Títol 1">
            <a:extLst>
              <a:ext uri="{FF2B5EF4-FFF2-40B4-BE49-F238E27FC236}">
                <a16:creationId xmlns:a16="http://schemas.microsoft.com/office/drawing/2014/main" id="{FF34FC1D-224B-451A-83B6-5AA0C2F3A442}"/>
              </a:ext>
            </a:extLst>
          </p:cNvPr>
          <p:cNvSpPr txBox="1">
            <a:spLocks/>
          </p:cNvSpPr>
          <p:nvPr/>
        </p:nvSpPr>
        <p:spPr>
          <a:xfrm>
            <a:off x="0" y="0"/>
            <a:ext cx="12192000" cy="817123"/>
          </a:xfrm>
          <a:prstGeom prst="rect">
            <a:avLst/>
          </a:prstGeom>
          <a:solidFill>
            <a:schemeClr val="tx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a-ES"/>
              <a:t>Full GPS model </a:t>
            </a:r>
          </a:p>
        </p:txBody>
      </p:sp>
    </p:spTree>
    <p:extLst>
      <p:ext uri="{BB962C8B-B14F-4D97-AF65-F5344CB8AC3E}">
        <p14:creationId xmlns:p14="http://schemas.microsoft.com/office/powerpoint/2010/main" val="36589047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ol 1">
            <a:extLst>
              <a:ext uri="{FF2B5EF4-FFF2-40B4-BE49-F238E27FC236}">
                <a16:creationId xmlns:a16="http://schemas.microsoft.com/office/drawing/2014/main" id="{6C9808B1-3C3E-4685-A04D-95E00A1C4FBA}"/>
              </a:ext>
            </a:extLst>
          </p:cNvPr>
          <p:cNvSpPr txBox="1">
            <a:spLocks/>
          </p:cNvSpPr>
          <p:nvPr/>
        </p:nvSpPr>
        <p:spPr>
          <a:xfrm>
            <a:off x="0" y="0"/>
            <a:ext cx="12192000" cy="817123"/>
          </a:xfrm>
          <a:prstGeom prst="rect">
            <a:avLst/>
          </a:prstGeom>
          <a:solidFill>
            <a:schemeClr val="tx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a-ES"/>
              <a:t>Conclusions</a:t>
            </a:r>
          </a:p>
        </p:txBody>
      </p:sp>
      <p:sp>
        <p:nvSpPr>
          <p:cNvPr id="3" name="Contenidor de contingut 2">
            <a:extLst>
              <a:ext uri="{FF2B5EF4-FFF2-40B4-BE49-F238E27FC236}">
                <a16:creationId xmlns:a16="http://schemas.microsoft.com/office/drawing/2014/main" id="{CFD77314-C648-456B-84CC-DE93630091F4}"/>
              </a:ext>
            </a:extLst>
          </p:cNvPr>
          <p:cNvSpPr>
            <a:spLocks noGrp="1"/>
          </p:cNvSpPr>
          <p:nvPr>
            <p:ph idx="1"/>
          </p:nvPr>
        </p:nvSpPr>
        <p:spPr>
          <a:xfrm>
            <a:off x="412895" y="1029774"/>
            <a:ext cx="11612527" cy="6226484"/>
          </a:xfrm>
        </p:spPr>
        <p:txBody>
          <a:bodyPr>
            <a:normAutofit/>
          </a:bodyPr>
          <a:lstStyle/>
          <a:p>
            <a:r>
              <a:rPr lang="en-GB" dirty="0"/>
              <a:t>Semi-supervision increased HMM accuracy</a:t>
            </a:r>
          </a:p>
          <a:p>
            <a:pPr marL="0" indent="0">
              <a:buNone/>
            </a:pPr>
            <a:endParaRPr lang="ca-ES" dirty="0"/>
          </a:p>
        </p:txBody>
      </p:sp>
      <p:pic>
        <p:nvPicPr>
          <p:cNvPr id="5" name="Imatge 4">
            <a:extLst>
              <a:ext uri="{FF2B5EF4-FFF2-40B4-BE49-F238E27FC236}">
                <a16:creationId xmlns:a16="http://schemas.microsoft.com/office/drawing/2014/main" id="{4E6443F6-7596-4E52-9BD8-F280631FE65A}"/>
              </a:ext>
            </a:extLst>
          </p:cNvPr>
          <p:cNvPicPr>
            <a:picLocks noChangeAspect="1"/>
          </p:cNvPicPr>
          <p:nvPr/>
        </p:nvPicPr>
        <p:blipFill>
          <a:blip r:embed="rId3"/>
          <a:stretch>
            <a:fillRect/>
          </a:stretch>
        </p:blipFill>
        <p:spPr>
          <a:xfrm>
            <a:off x="8495668" y="1454318"/>
            <a:ext cx="2853173" cy="2564202"/>
          </a:xfrm>
          <a:prstGeom prst="rect">
            <a:avLst/>
          </a:prstGeom>
        </p:spPr>
      </p:pic>
    </p:spTree>
    <p:extLst>
      <p:ext uri="{BB962C8B-B14F-4D97-AF65-F5344CB8AC3E}">
        <p14:creationId xmlns:p14="http://schemas.microsoft.com/office/powerpoint/2010/main" val="452765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ol 1">
            <a:extLst>
              <a:ext uri="{FF2B5EF4-FFF2-40B4-BE49-F238E27FC236}">
                <a16:creationId xmlns:a16="http://schemas.microsoft.com/office/drawing/2014/main" id="{6C9808B1-3C3E-4685-A04D-95E00A1C4FBA}"/>
              </a:ext>
            </a:extLst>
          </p:cNvPr>
          <p:cNvSpPr txBox="1">
            <a:spLocks/>
          </p:cNvSpPr>
          <p:nvPr/>
        </p:nvSpPr>
        <p:spPr>
          <a:xfrm>
            <a:off x="0" y="0"/>
            <a:ext cx="12192000" cy="817123"/>
          </a:xfrm>
          <a:prstGeom prst="rect">
            <a:avLst/>
          </a:prstGeom>
          <a:solidFill>
            <a:schemeClr val="tx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a-ES"/>
              <a:t>Conclusions</a:t>
            </a:r>
          </a:p>
        </p:txBody>
      </p:sp>
      <p:sp>
        <p:nvSpPr>
          <p:cNvPr id="3" name="Contenidor de contingut 2">
            <a:extLst>
              <a:ext uri="{FF2B5EF4-FFF2-40B4-BE49-F238E27FC236}">
                <a16:creationId xmlns:a16="http://schemas.microsoft.com/office/drawing/2014/main" id="{CFD77314-C648-456B-84CC-DE93630091F4}"/>
              </a:ext>
            </a:extLst>
          </p:cNvPr>
          <p:cNvSpPr>
            <a:spLocks noGrp="1"/>
          </p:cNvSpPr>
          <p:nvPr>
            <p:ph idx="1"/>
          </p:nvPr>
        </p:nvSpPr>
        <p:spPr>
          <a:xfrm>
            <a:off x="412895" y="1029774"/>
            <a:ext cx="11612527" cy="6226484"/>
          </a:xfrm>
        </p:spPr>
        <p:txBody>
          <a:bodyPr>
            <a:normAutofit/>
          </a:bodyPr>
          <a:lstStyle/>
          <a:p>
            <a:r>
              <a:rPr lang="en-GB" dirty="0"/>
              <a:t>Semi-supervision increased HMM accuracy</a:t>
            </a:r>
          </a:p>
          <a:p>
            <a:r>
              <a:rPr lang="en-GB" dirty="0"/>
              <a:t>The increase uneven among behavioural modes</a:t>
            </a:r>
          </a:p>
          <a:p>
            <a:pPr marL="914400" lvl="2" indent="0">
              <a:buNone/>
            </a:pPr>
            <a:r>
              <a:rPr lang="en-GB" sz="2800" dirty="0"/>
              <a:t>Specificity and precision of foraging mode</a:t>
            </a:r>
          </a:p>
          <a:p>
            <a:pPr marL="914400" lvl="2" indent="0">
              <a:buNone/>
            </a:pPr>
            <a:r>
              <a:rPr lang="en-GB" sz="2800" dirty="0"/>
              <a:t>remained low </a:t>
            </a:r>
          </a:p>
          <a:p>
            <a:pPr marL="0" indent="0">
              <a:buNone/>
            </a:pPr>
            <a:endParaRPr lang="en-GB" sz="3600" dirty="0"/>
          </a:p>
          <a:p>
            <a:pPr marL="0" indent="0">
              <a:buNone/>
            </a:pPr>
            <a:endParaRPr lang="ca-ES" dirty="0"/>
          </a:p>
        </p:txBody>
      </p:sp>
      <p:pic>
        <p:nvPicPr>
          <p:cNvPr id="5" name="Imatge 4">
            <a:extLst>
              <a:ext uri="{FF2B5EF4-FFF2-40B4-BE49-F238E27FC236}">
                <a16:creationId xmlns:a16="http://schemas.microsoft.com/office/drawing/2014/main" id="{87371CAE-7343-46F3-8539-21A8996CB02E}"/>
              </a:ext>
            </a:extLst>
          </p:cNvPr>
          <p:cNvPicPr>
            <a:picLocks noChangeAspect="1"/>
          </p:cNvPicPr>
          <p:nvPr/>
        </p:nvPicPr>
        <p:blipFill>
          <a:blip r:embed="rId3"/>
          <a:stretch>
            <a:fillRect/>
          </a:stretch>
        </p:blipFill>
        <p:spPr>
          <a:xfrm>
            <a:off x="765821" y="2001818"/>
            <a:ext cx="566977" cy="400932"/>
          </a:xfrm>
          <a:prstGeom prst="rect">
            <a:avLst/>
          </a:prstGeom>
        </p:spPr>
      </p:pic>
      <p:grpSp>
        <p:nvGrpSpPr>
          <p:cNvPr id="15" name="Agrupa 14">
            <a:extLst>
              <a:ext uri="{FF2B5EF4-FFF2-40B4-BE49-F238E27FC236}">
                <a16:creationId xmlns:a16="http://schemas.microsoft.com/office/drawing/2014/main" id="{DE23BA97-FEAD-40C9-AA0D-8C0780FE9695}"/>
              </a:ext>
            </a:extLst>
          </p:cNvPr>
          <p:cNvGrpSpPr/>
          <p:nvPr/>
        </p:nvGrpSpPr>
        <p:grpSpPr>
          <a:xfrm>
            <a:off x="7945558" y="817123"/>
            <a:ext cx="3313678" cy="3668614"/>
            <a:chOff x="7967591" y="991227"/>
            <a:chExt cx="3313678" cy="3668614"/>
          </a:xfrm>
        </p:grpSpPr>
        <p:pic>
          <p:nvPicPr>
            <p:cNvPr id="6" name="Imatge 5">
              <a:extLst>
                <a:ext uri="{FF2B5EF4-FFF2-40B4-BE49-F238E27FC236}">
                  <a16:creationId xmlns:a16="http://schemas.microsoft.com/office/drawing/2014/main" id="{921CACC1-522E-4AFD-8647-0B8EFFA1B2E3}"/>
                </a:ext>
              </a:extLst>
            </p:cNvPr>
            <p:cNvPicPr>
              <a:picLocks noChangeAspect="1"/>
            </p:cNvPicPr>
            <p:nvPr/>
          </p:nvPicPr>
          <p:blipFill rotWithShape="1">
            <a:blip r:embed="rId4"/>
            <a:srcRect l="-1" t="32718" r="66643" b="34327"/>
            <a:stretch/>
          </p:blipFill>
          <p:spPr>
            <a:xfrm>
              <a:off x="8214743" y="1325982"/>
              <a:ext cx="1614122" cy="1589361"/>
            </a:xfrm>
            <a:prstGeom prst="rect">
              <a:avLst/>
            </a:prstGeom>
          </p:spPr>
        </p:pic>
        <p:pic>
          <p:nvPicPr>
            <p:cNvPr id="7" name="Imatge 6">
              <a:extLst>
                <a:ext uri="{FF2B5EF4-FFF2-40B4-BE49-F238E27FC236}">
                  <a16:creationId xmlns:a16="http://schemas.microsoft.com/office/drawing/2014/main" id="{482157DD-9C6A-4B39-AAB5-2F4E2E914EAE}"/>
                </a:ext>
              </a:extLst>
            </p:cNvPr>
            <p:cNvPicPr>
              <a:picLocks noChangeAspect="1"/>
            </p:cNvPicPr>
            <p:nvPr/>
          </p:nvPicPr>
          <p:blipFill rotWithShape="1">
            <a:blip r:embed="rId4"/>
            <a:srcRect l="-1" t="66147" r="66643" b="593"/>
            <a:stretch/>
          </p:blipFill>
          <p:spPr>
            <a:xfrm>
              <a:off x="8214743" y="2812155"/>
              <a:ext cx="1614122" cy="1604057"/>
            </a:xfrm>
            <a:prstGeom prst="rect">
              <a:avLst/>
            </a:prstGeom>
          </p:spPr>
        </p:pic>
        <p:sp>
          <p:nvSpPr>
            <p:cNvPr id="8" name="QuadreDeText 7">
              <a:extLst>
                <a:ext uri="{FF2B5EF4-FFF2-40B4-BE49-F238E27FC236}">
                  <a16:creationId xmlns:a16="http://schemas.microsoft.com/office/drawing/2014/main" id="{80327169-FAB9-4C8A-B000-6DFADD4505B2}"/>
                </a:ext>
              </a:extLst>
            </p:cNvPr>
            <p:cNvSpPr txBox="1"/>
            <p:nvPr/>
          </p:nvSpPr>
          <p:spPr>
            <a:xfrm>
              <a:off x="8648241" y="995995"/>
              <a:ext cx="958467" cy="369332"/>
            </a:xfrm>
            <a:prstGeom prst="rect">
              <a:avLst/>
            </a:prstGeom>
            <a:noFill/>
          </p:spPr>
          <p:txBody>
            <a:bodyPr wrap="square" rtlCol="0">
              <a:spAutoFit/>
            </a:bodyPr>
            <a:lstStyle/>
            <a:p>
              <a:r>
                <a:rPr lang="ca-ES" dirty="0" err="1"/>
                <a:t>Resting</a:t>
              </a:r>
              <a:endParaRPr lang="ca-ES" dirty="0"/>
            </a:p>
          </p:txBody>
        </p:sp>
        <p:sp>
          <p:nvSpPr>
            <p:cNvPr id="9" name="QuadreDeText 8">
              <a:extLst>
                <a:ext uri="{FF2B5EF4-FFF2-40B4-BE49-F238E27FC236}">
                  <a16:creationId xmlns:a16="http://schemas.microsoft.com/office/drawing/2014/main" id="{BC2C97C6-EDB0-4C60-AF79-EBD91346F9AC}"/>
                </a:ext>
              </a:extLst>
            </p:cNvPr>
            <p:cNvSpPr txBox="1"/>
            <p:nvPr/>
          </p:nvSpPr>
          <p:spPr>
            <a:xfrm>
              <a:off x="9971936" y="991227"/>
              <a:ext cx="1066285" cy="369332"/>
            </a:xfrm>
            <a:prstGeom prst="rect">
              <a:avLst/>
            </a:prstGeom>
            <a:noFill/>
          </p:spPr>
          <p:txBody>
            <a:bodyPr wrap="square" rtlCol="0">
              <a:spAutoFit/>
            </a:bodyPr>
            <a:lstStyle/>
            <a:p>
              <a:r>
                <a:rPr lang="ca-ES" dirty="0" err="1"/>
                <a:t>Foraging</a:t>
              </a:r>
              <a:endParaRPr lang="ca-ES" dirty="0"/>
            </a:p>
          </p:txBody>
        </p:sp>
        <p:sp>
          <p:nvSpPr>
            <p:cNvPr id="10" name="QuadreDeText 9">
              <a:extLst>
                <a:ext uri="{FF2B5EF4-FFF2-40B4-BE49-F238E27FC236}">
                  <a16:creationId xmlns:a16="http://schemas.microsoft.com/office/drawing/2014/main" id="{4897486E-24A6-404B-8A74-4F935A28D51E}"/>
                </a:ext>
              </a:extLst>
            </p:cNvPr>
            <p:cNvSpPr txBox="1"/>
            <p:nvPr/>
          </p:nvSpPr>
          <p:spPr>
            <a:xfrm rot="16200000">
              <a:off x="7500503" y="1710530"/>
              <a:ext cx="1318095" cy="369332"/>
            </a:xfrm>
            <a:prstGeom prst="rect">
              <a:avLst/>
            </a:prstGeom>
            <a:solidFill>
              <a:schemeClr val="bg1"/>
            </a:solidFill>
          </p:spPr>
          <p:txBody>
            <a:bodyPr wrap="square" rtlCol="0">
              <a:spAutoFit/>
            </a:bodyPr>
            <a:lstStyle/>
            <a:p>
              <a:r>
                <a:rPr lang="ca-ES" dirty="0" err="1"/>
                <a:t>Specificity</a:t>
              </a:r>
              <a:endParaRPr lang="ca-ES" dirty="0"/>
            </a:p>
          </p:txBody>
        </p:sp>
        <p:pic>
          <p:nvPicPr>
            <p:cNvPr id="11" name="Imatge 10">
              <a:extLst>
                <a:ext uri="{FF2B5EF4-FFF2-40B4-BE49-F238E27FC236}">
                  <a16:creationId xmlns:a16="http://schemas.microsoft.com/office/drawing/2014/main" id="{7280C17C-1E30-4EE7-8313-88768723260F}"/>
                </a:ext>
              </a:extLst>
            </p:cNvPr>
            <p:cNvPicPr>
              <a:picLocks noChangeAspect="1"/>
            </p:cNvPicPr>
            <p:nvPr/>
          </p:nvPicPr>
          <p:blipFill rotWithShape="1">
            <a:blip r:embed="rId4"/>
            <a:srcRect l="39186" t="32718" r="33633" b="34327"/>
            <a:stretch/>
          </p:blipFill>
          <p:spPr>
            <a:xfrm>
              <a:off x="9865703" y="1325982"/>
              <a:ext cx="1327433" cy="1604057"/>
            </a:xfrm>
            <a:prstGeom prst="rect">
              <a:avLst/>
            </a:prstGeom>
          </p:spPr>
        </p:pic>
        <p:pic>
          <p:nvPicPr>
            <p:cNvPr id="12" name="Imatge 11">
              <a:extLst>
                <a:ext uri="{FF2B5EF4-FFF2-40B4-BE49-F238E27FC236}">
                  <a16:creationId xmlns:a16="http://schemas.microsoft.com/office/drawing/2014/main" id="{A08F1311-FB74-46D0-868D-72A77DC3B97F}"/>
                </a:ext>
              </a:extLst>
            </p:cNvPr>
            <p:cNvPicPr>
              <a:picLocks noChangeAspect="1"/>
            </p:cNvPicPr>
            <p:nvPr/>
          </p:nvPicPr>
          <p:blipFill rotWithShape="1">
            <a:blip r:embed="rId4"/>
            <a:srcRect l="39049" t="66147" r="33633" b="593"/>
            <a:stretch/>
          </p:blipFill>
          <p:spPr>
            <a:xfrm>
              <a:off x="9865703" y="2807229"/>
              <a:ext cx="1321875" cy="1604057"/>
            </a:xfrm>
            <a:prstGeom prst="rect">
              <a:avLst/>
            </a:prstGeom>
          </p:spPr>
        </p:pic>
        <p:sp>
          <p:nvSpPr>
            <p:cNvPr id="13" name="QuadreDeText 12">
              <a:extLst>
                <a:ext uri="{FF2B5EF4-FFF2-40B4-BE49-F238E27FC236}">
                  <a16:creationId xmlns:a16="http://schemas.microsoft.com/office/drawing/2014/main" id="{20D8FD52-2AC9-4CE8-B8CD-F1DC15B1211C}"/>
                </a:ext>
              </a:extLst>
            </p:cNvPr>
            <p:cNvSpPr txBox="1"/>
            <p:nvPr/>
          </p:nvSpPr>
          <p:spPr>
            <a:xfrm rot="16200000">
              <a:off x="7493209" y="3222363"/>
              <a:ext cx="1318095" cy="369332"/>
            </a:xfrm>
            <a:prstGeom prst="rect">
              <a:avLst/>
            </a:prstGeom>
            <a:solidFill>
              <a:schemeClr val="bg1"/>
            </a:solidFill>
          </p:spPr>
          <p:txBody>
            <a:bodyPr wrap="square" rtlCol="0">
              <a:spAutoFit/>
            </a:bodyPr>
            <a:lstStyle/>
            <a:p>
              <a:r>
                <a:rPr lang="ca-ES" dirty="0" err="1"/>
                <a:t>Precision</a:t>
              </a:r>
              <a:endParaRPr lang="ca-ES" dirty="0"/>
            </a:p>
          </p:txBody>
        </p:sp>
        <p:sp>
          <p:nvSpPr>
            <p:cNvPr id="14" name="QuadreDeText 13">
              <a:extLst>
                <a:ext uri="{FF2B5EF4-FFF2-40B4-BE49-F238E27FC236}">
                  <a16:creationId xmlns:a16="http://schemas.microsoft.com/office/drawing/2014/main" id="{98606364-B5E8-4549-BCDE-4FA6E8936E9E}"/>
                </a:ext>
              </a:extLst>
            </p:cNvPr>
            <p:cNvSpPr txBox="1"/>
            <p:nvPr/>
          </p:nvSpPr>
          <p:spPr>
            <a:xfrm>
              <a:off x="8503792" y="4290509"/>
              <a:ext cx="2777477" cy="369332"/>
            </a:xfrm>
            <a:prstGeom prst="rect">
              <a:avLst/>
            </a:prstGeom>
            <a:solidFill>
              <a:schemeClr val="bg1"/>
            </a:solidFill>
          </p:spPr>
          <p:txBody>
            <a:bodyPr wrap="square" rtlCol="0">
              <a:spAutoFit/>
            </a:bodyPr>
            <a:lstStyle/>
            <a:p>
              <a:r>
                <a:rPr lang="ca-ES" dirty="0" err="1"/>
                <a:t>Proportion</a:t>
              </a:r>
              <a:r>
                <a:rPr lang="ca-ES" dirty="0"/>
                <a:t> of </a:t>
              </a:r>
              <a:r>
                <a:rPr lang="ca-ES" dirty="0" err="1"/>
                <a:t>known</a:t>
              </a:r>
              <a:r>
                <a:rPr lang="ca-ES" dirty="0"/>
                <a:t> </a:t>
              </a:r>
              <a:r>
                <a:rPr lang="ca-ES" dirty="0" err="1"/>
                <a:t>states</a:t>
              </a:r>
              <a:endParaRPr lang="ca-ES" dirty="0"/>
            </a:p>
          </p:txBody>
        </p:sp>
      </p:grpSp>
    </p:spTree>
    <p:extLst>
      <p:ext uri="{BB962C8B-B14F-4D97-AF65-F5344CB8AC3E}">
        <p14:creationId xmlns:p14="http://schemas.microsoft.com/office/powerpoint/2010/main" val="8228023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ol 1">
            <a:extLst>
              <a:ext uri="{FF2B5EF4-FFF2-40B4-BE49-F238E27FC236}">
                <a16:creationId xmlns:a16="http://schemas.microsoft.com/office/drawing/2014/main" id="{6C9808B1-3C3E-4685-A04D-95E00A1C4FBA}"/>
              </a:ext>
            </a:extLst>
          </p:cNvPr>
          <p:cNvSpPr txBox="1">
            <a:spLocks/>
          </p:cNvSpPr>
          <p:nvPr/>
        </p:nvSpPr>
        <p:spPr>
          <a:xfrm>
            <a:off x="0" y="0"/>
            <a:ext cx="12192000" cy="817123"/>
          </a:xfrm>
          <a:prstGeom prst="rect">
            <a:avLst/>
          </a:prstGeom>
          <a:solidFill>
            <a:schemeClr val="tx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a-ES"/>
              <a:t>Conclusions</a:t>
            </a:r>
          </a:p>
        </p:txBody>
      </p:sp>
      <p:sp>
        <p:nvSpPr>
          <p:cNvPr id="3" name="Contenidor de contingut 2">
            <a:extLst>
              <a:ext uri="{FF2B5EF4-FFF2-40B4-BE49-F238E27FC236}">
                <a16:creationId xmlns:a16="http://schemas.microsoft.com/office/drawing/2014/main" id="{CFD77314-C648-456B-84CC-DE93630091F4}"/>
              </a:ext>
            </a:extLst>
          </p:cNvPr>
          <p:cNvSpPr>
            <a:spLocks noGrp="1"/>
          </p:cNvSpPr>
          <p:nvPr>
            <p:ph idx="1"/>
          </p:nvPr>
        </p:nvSpPr>
        <p:spPr>
          <a:xfrm>
            <a:off x="412895" y="1029774"/>
            <a:ext cx="11612527" cy="6226484"/>
          </a:xfrm>
        </p:spPr>
        <p:txBody>
          <a:bodyPr>
            <a:normAutofit/>
          </a:bodyPr>
          <a:lstStyle/>
          <a:p>
            <a:r>
              <a:rPr lang="en-GB" dirty="0"/>
              <a:t>Semi-supervision increased HMM accuracy</a:t>
            </a:r>
          </a:p>
          <a:p>
            <a:r>
              <a:rPr lang="en-GB" dirty="0"/>
              <a:t>The increase uneven among behavioural modes</a:t>
            </a:r>
          </a:p>
          <a:p>
            <a:pPr marL="914400" lvl="2" indent="0">
              <a:buNone/>
            </a:pPr>
            <a:r>
              <a:rPr lang="en-GB" sz="2800" dirty="0"/>
              <a:t>Specificity and precision of foraging mode</a:t>
            </a:r>
          </a:p>
          <a:p>
            <a:pPr marL="914400" lvl="2" indent="0">
              <a:buNone/>
            </a:pPr>
            <a:r>
              <a:rPr lang="en-GB" sz="2800" dirty="0"/>
              <a:t>remained low </a:t>
            </a:r>
          </a:p>
          <a:p>
            <a:r>
              <a:rPr lang="en-GB" dirty="0"/>
              <a:t>Must be cautions with opportunistic foragers!</a:t>
            </a:r>
          </a:p>
          <a:p>
            <a:pPr marL="0" indent="0">
              <a:buNone/>
            </a:pPr>
            <a:endParaRPr lang="en-GB" sz="3600" dirty="0"/>
          </a:p>
          <a:p>
            <a:pPr marL="0" indent="0">
              <a:buNone/>
            </a:pPr>
            <a:endParaRPr lang="ca-ES" dirty="0"/>
          </a:p>
        </p:txBody>
      </p:sp>
      <p:pic>
        <p:nvPicPr>
          <p:cNvPr id="5" name="Imatge 4">
            <a:extLst>
              <a:ext uri="{FF2B5EF4-FFF2-40B4-BE49-F238E27FC236}">
                <a16:creationId xmlns:a16="http://schemas.microsoft.com/office/drawing/2014/main" id="{87371CAE-7343-46F3-8539-21A8996CB02E}"/>
              </a:ext>
            </a:extLst>
          </p:cNvPr>
          <p:cNvPicPr>
            <a:picLocks noChangeAspect="1"/>
          </p:cNvPicPr>
          <p:nvPr/>
        </p:nvPicPr>
        <p:blipFill>
          <a:blip r:embed="rId3"/>
          <a:stretch>
            <a:fillRect/>
          </a:stretch>
        </p:blipFill>
        <p:spPr>
          <a:xfrm>
            <a:off x="765821" y="2001818"/>
            <a:ext cx="566977" cy="400932"/>
          </a:xfrm>
          <a:prstGeom prst="rect">
            <a:avLst/>
          </a:prstGeom>
        </p:spPr>
      </p:pic>
      <p:pic>
        <p:nvPicPr>
          <p:cNvPr id="12" name="Picture 11">
            <a:extLst>
              <a:ext uri="{FF2B5EF4-FFF2-40B4-BE49-F238E27FC236}">
                <a16:creationId xmlns:a16="http://schemas.microsoft.com/office/drawing/2014/main" id="{59FC7FC4-94F7-F1B6-3851-340918504E85}"/>
              </a:ext>
            </a:extLst>
          </p:cNvPr>
          <p:cNvPicPr>
            <a:picLocks noChangeAspect="1"/>
          </p:cNvPicPr>
          <p:nvPr/>
        </p:nvPicPr>
        <p:blipFill>
          <a:blip r:embed="rId4"/>
          <a:stretch>
            <a:fillRect/>
          </a:stretch>
        </p:blipFill>
        <p:spPr>
          <a:xfrm>
            <a:off x="8191212" y="1223507"/>
            <a:ext cx="3738676" cy="3238476"/>
          </a:xfrm>
          <a:prstGeom prst="rect">
            <a:avLst/>
          </a:prstGeom>
        </p:spPr>
      </p:pic>
    </p:spTree>
    <p:extLst>
      <p:ext uri="{BB962C8B-B14F-4D97-AF65-F5344CB8AC3E}">
        <p14:creationId xmlns:p14="http://schemas.microsoft.com/office/powerpoint/2010/main" val="22373422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upo 10">
            <a:extLst>
              <a:ext uri="{FF2B5EF4-FFF2-40B4-BE49-F238E27FC236}">
                <a16:creationId xmlns:a16="http://schemas.microsoft.com/office/drawing/2014/main" id="{E3F282B6-F207-4E15-BA6C-99A6B1C49F9E}"/>
              </a:ext>
            </a:extLst>
          </p:cNvPr>
          <p:cNvGrpSpPr/>
          <p:nvPr/>
        </p:nvGrpSpPr>
        <p:grpSpPr>
          <a:xfrm>
            <a:off x="8065747" y="2791729"/>
            <a:ext cx="1195783" cy="1182476"/>
            <a:chOff x="6769400" y="3501008"/>
            <a:chExt cx="2197402" cy="2197402"/>
          </a:xfrm>
        </p:grpSpPr>
        <p:sp>
          <p:nvSpPr>
            <p:cNvPr id="21" name="Oval 20">
              <a:extLst>
                <a:ext uri="{FF2B5EF4-FFF2-40B4-BE49-F238E27FC236}">
                  <a16:creationId xmlns:a16="http://schemas.microsoft.com/office/drawing/2014/main" id="{9759480A-96F9-451D-AD8E-250E3B37A7D0}"/>
                </a:ext>
              </a:extLst>
            </p:cNvPr>
            <p:cNvSpPr/>
            <p:nvPr/>
          </p:nvSpPr>
          <p:spPr>
            <a:xfrm>
              <a:off x="6769400" y="3501008"/>
              <a:ext cx="2197402" cy="219740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22" name="66 CuadroTexto">
              <a:extLst>
                <a:ext uri="{FF2B5EF4-FFF2-40B4-BE49-F238E27FC236}">
                  <a16:creationId xmlns:a16="http://schemas.microsoft.com/office/drawing/2014/main" id="{32DD4C59-65AE-46D9-929A-EAF802609F5B}"/>
                </a:ext>
              </a:extLst>
            </p:cNvPr>
            <p:cNvSpPr txBox="1"/>
            <p:nvPr/>
          </p:nvSpPr>
          <p:spPr>
            <a:xfrm>
              <a:off x="6876311" y="4643318"/>
              <a:ext cx="2088232" cy="603180"/>
            </a:xfrm>
            <a:prstGeom prst="rect">
              <a:avLst/>
            </a:prstGeom>
            <a:noFill/>
          </p:spPr>
          <p:txBody>
            <a:bodyPr wrap="square" rtlCol="0">
              <a:spAutoFit/>
            </a:bodyPr>
            <a:lstStyle/>
            <a:p>
              <a:pPr algn="ctr"/>
              <a:r>
                <a:rPr lang="es-ES" sz="1200" dirty="0">
                  <a:latin typeface="Arial Narrow" panose="020B0606020202030204" pitchFamily="34" charset="0"/>
                </a:rPr>
                <a:t>TDR</a:t>
              </a:r>
            </a:p>
          </p:txBody>
        </p:sp>
        <p:pic>
          <p:nvPicPr>
            <p:cNvPr id="23" name="75 Imagen" descr="profundimetro.png">
              <a:extLst>
                <a:ext uri="{FF2B5EF4-FFF2-40B4-BE49-F238E27FC236}">
                  <a16:creationId xmlns:a16="http://schemas.microsoft.com/office/drawing/2014/main" id="{7893D8B9-97DF-4E40-985C-B53D43F6AC19}"/>
                </a:ext>
              </a:extLst>
            </p:cNvPr>
            <p:cNvPicPr>
              <a:picLocks noChangeAspect="1"/>
            </p:cNvPicPr>
            <p:nvPr/>
          </p:nvPicPr>
          <p:blipFill>
            <a:blip r:embed="rId3" cstate="print"/>
            <a:stretch>
              <a:fillRect/>
            </a:stretch>
          </p:blipFill>
          <p:spPr>
            <a:xfrm rot="20320391">
              <a:off x="7127176" y="3948872"/>
              <a:ext cx="1318787" cy="438043"/>
            </a:xfrm>
            <a:prstGeom prst="rect">
              <a:avLst/>
            </a:prstGeom>
          </p:spPr>
        </p:pic>
      </p:grpSp>
      <p:sp>
        <p:nvSpPr>
          <p:cNvPr id="4" name="Títol 1">
            <a:extLst>
              <a:ext uri="{FF2B5EF4-FFF2-40B4-BE49-F238E27FC236}">
                <a16:creationId xmlns:a16="http://schemas.microsoft.com/office/drawing/2014/main" id="{6C9808B1-3C3E-4685-A04D-95E00A1C4FBA}"/>
              </a:ext>
            </a:extLst>
          </p:cNvPr>
          <p:cNvSpPr txBox="1">
            <a:spLocks/>
          </p:cNvSpPr>
          <p:nvPr/>
        </p:nvSpPr>
        <p:spPr>
          <a:xfrm>
            <a:off x="0" y="0"/>
            <a:ext cx="12192000" cy="817123"/>
          </a:xfrm>
          <a:prstGeom prst="rect">
            <a:avLst/>
          </a:prstGeom>
          <a:solidFill>
            <a:schemeClr val="tx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a-ES"/>
              <a:t>Conclusions</a:t>
            </a:r>
          </a:p>
        </p:txBody>
      </p:sp>
      <p:sp>
        <p:nvSpPr>
          <p:cNvPr id="3" name="Contenidor de contingut 2">
            <a:extLst>
              <a:ext uri="{FF2B5EF4-FFF2-40B4-BE49-F238E27FC236}">
                <a16:creationId xmlns:a16="http://schemas.microsoft.com/office/drawing/2014/main" id="{CFD77314-C648-456B-84CC-DE93630091F4}"/>
              </a:ext>
            </a:extLst>
          </p:cNvPr>
          <p:cNvSpPr>
            <a:spLocks noGrp="1"/>
          </p:cNvSpPr>
          <p:nvPr>
            <p:ph idx="1"/>
          </p:nvPr>
        </p:nvSpPr>
        <p:spPr>
          <a:xfrm>
            <a:off x="412895" y="1029774"/>
            <a:ext cx="11612527" cy="6226484"/>
          </a:xfrm>
        </p:spPr>
        <p:txBody>
          <a:bodyPr>
            <a:normAutofit/>
          </a:bodyPr>
          <a:lstStyle/>
          <a:p>
            <a:r>
              <a:rPr lang="en-GB" dirty="0"/>
              <a:t>Semi-supervision increased HMM accuracy</a:t>
            </a:r>
          </a:p>
          <a:p>
            <a:r>
              <a:rPr lang="en-GB" dirty="0"/>
              <a:t>The increase uneven among behavioural modes</a:t>
            </a:r>
          </a:p>
          <a:p>
            <a:pPr marL="914400" lvl="2" indent="0">
              <a:buNone/>
            </a:pPr>
            <a:r>
              <a:rPr lang="en-GB" sz="2800" dirty="0"/>
              <a:t>Specificity and precision of foraging mode</a:t>
            </a:r>
          </a:p>
          <a:p>
            <a:pPr marL="914400" lvl="2" indent="0">
              <a:buNone/>
            </a:pPr>
            <a:r>
              <a:rPr lang="en-GB" sz="2800" dirty="0"/>
              <a:t>remained low </a:t>
            </a:r>
          </a:p>
          <a:p>
            <a:r>
              <a:rPr lang="en-GB" dirty="0"/>
              <a:t>Must be cautions with opportunistic foragers!</a:t>
            </a:r>
          </a:p>
          <a:p>
            <a:r>
              <a:rPr lang="en-GB" dirty="0"/>
              <a:t>Choice of auxiliary sensors based on specific </a:t>
            </a:r>
          </a:p>
          <a:p>
            <a:pPr marL="0" indent="0">
              <a:spcBef>
                <a:spcPts val="0"/>
              </a:spcBef>
              <a:buNone/>
            </a:pPr>
            <a:r>
              <a:rPr lang="en-GB" dirty="0"/>
              <a:t>   ecology of species, processing time and costs</a:t>
            </a:r>
          </a:p>
          <a:p>
            <a:pPr marL="0" indent="0">
              <a:buNone/>
            </a:pPr>
            <a:endParaRPr lang="en-GB" sz="3600" dirty="0"/>
          </a:p>
          <a:p>
            <a:pPr marL="0" indent="0">
              <a:buNone/>
            </a:pPr>
            <a:endParaRPr lang="ca-ES" dirty="0"/>
          </a:p>
        </p:txBody>
      </p:sp>
      <p:pic>
        <p:nvPicPr>
          <p:cNvPr id="5" name="Imatge 4">
            <a:extLst>
              <a:ext uri="{FF2B5EF4-FFF2-40B4-BE49-F238E27FC236}">
                <a16:creationId xmlns:a16="http://schemas.microsoft.com/office/drawing/2014/main" id="{87371CAE-7343-46F3-8539-21A8996CB02E}"/>
              </a:ext>
            </a:extLst>
          </p:cNvPr>
          <p:cNvPicPr>
            <a:picLocks noChangeAspect="1"/>
          </p:cNvPicPr>
          <p:nvPr/>
        </p:nvPicPr>
        <p:blipFill>
          <a:blip r:embed="rId4"/>
          <a:stretch>
            <a:fillRect/>
          </a:stretch>
        </p:blipFill>
        <p:spPr>
          <a:xfrm>
            <a:off x="765821" y="2001818"/>
            <a:ext cx="566977" cy="400932"/>
          </a:xfrm>
          <a:prstGeom prst="rect">
            <a:avLst/>
          </a:prstGeom>
        </p:spPr>
      </p:pic>
      <p:grpSp>
        <p:nvGrpSpPr>
          <p:cNvPr id="6" name="Grupo 19">
            <a:extLst>
              <a:ext uri="{FF2B5EF4-FFF2-40B4-BE49-F238E27FC236}">
                <a16:creationId xmlns:a16="http://schemas.microsoft.com/office/drawing/2014/main" id="{A1A0FD69-BF12-4775-9450-A40BE5E097B5}"/>
              </a:ext>
            </a:extLst>
          </p:cNvPr>
          <p:cNvGrpSpPr/>
          <p:nvPr/>
        </p:nvGrpSpPr>
        <p:grpSpPr>
          <a:xfrm>
            <a:off x="9348230" y="2389285"/>
            <a:ext cx="1308640" cy="1264482"/>
            <a:chOff x="6204012" y="3404537"/>
            <a:chExt cx="2197402" cy="2197402"/>
          </a:xfrm>
        </p:grpSpPr>
        <p:sp>
          <p:nvSpPr>
            <p:cNvPr id="7" name="Oval 18">
              <a:extLst>
                <a:ext uri="{FF2B5EF4-FFF2-40B4-BE49-F238E27FC236}">
                  <a16:creationId xmlns:a16="http://schemas.microsoft.com/office/drawing/2014/main" id="{1EB612BB-6D33-4D4D-A90D-E1C377283920}"/>
                </a:ext>
              </a:extLst>
            </p:cNvPr>
            <p:cNvSpPr/>
            <p:nvPr/>
          </p:nvSpPr>
          <p:spPr>
            <a:xfrm>
              <a:off x="6204012" y="3404537"/>
              <a:ext cx="2197402" cy="219740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latin typeface="Arial Narrow" panose="020B0606020202030204" pitchFamily="34" charset="0"/>
              </a:endParaRPr>
            </a:p>
          </p:txBody>
        </p:sp>
        <p:pic>
          <p:nvPicPr>
            <p:cNvPr id="8" name="60 Imagen" descr="gls.png">
              <a:extLst>
                <a:ext uri="{FF2B5EF4-FFF2-40B4-BE49-F238E27FC236}">
                  <a16:creationId xmlns:a16="http://schemas.microsoft.com/office/drawing/2014/main" id="{2F7E00A2-E47C-4823-BED8-51CF43BEEF2D}"/>
                </a:ext>
              </a:extLst>
            </p:cNvPr>
            <p:cNvPicPr>
              <a:picLocks noChangeAspect="1"/>
            </p:cNvPicPr>
            <p:nvPr/>
          </p:nvPicPr>
          <p:blipFill>
            <a:blip r:embed="rId5" cstate="print"/>
            <a:stretch>
              <a:fillRect/>
            </a:stretch>
          </p:blipFill>
          <p:spPr>
            <a:xfrm>
              <a:off x="6864897" y="3818020"/>
              <a:ext cx="973602" cy="1010168"/>
            </a:xfrm>
            <a:prstGeom prst="rect">
              <a:avLst/>
            </a:prstGeom>
          </p:spPr>
        </p:pic>
        <p:sp>
          <p:nvSpPr>
            <p:cNvPr id="9" name="63 CuadroTexto">
              <a:extLst>
                <a:ext uri="{FF2B5EF4-FFF2-40B4-BE49-F238E27FC236}">
                  <a16:creationId xmlns:a16="http://schemas.microsoft.com/office/drawing/2014/main" id="{B21C1D0F-9728-4235-841C-BAC1DE0EBC46}"/>
                </a:ext>
              </a:extLst>
            </p:cNvPr>
            <p:cNvSpPr txBox="1"/>
            <p:nvPr/>
          </p:nvSpPr>
          <p:spPr>
            <a:xfrm>
              <a:off x="6313181" y="4599770"/>
              <a:ext cx="2088233" cy="593966"/>
            </a:xfrm>
            <a:prstGeom prst="rect">
              <a:avLst/>
            </a:prstGeom>
            <a:noFill/>
          </p:spPr>
          <p:txBody>
            <a:bodyPr wrap="square" rtlCol="0">
              <a:spAutoFit/>
            </a:bodyPr>
            <a:lstStyle/>
            <a:p>
              <a:pPr algn="ctr"/>
              <a:r>
                <a:rPr lang="es-ES" sz="1600" dirty="0" err="1">
                  <a:latin typeface="Arial Narrow" panose="020B0606020202030204" pitchFamily="34" charset="0"/>
                </a:rPr>
                <a:t>Geolocator</a:t>
              </a:r>
              <a:endParaRPr lang="es-ES" sz="1600" dirty="0">
                <a:latin typeface="Arial Narrow" panose="020B0606020202030204" pitchFamily="34" charset="0"/>
              </a:endParaRPr>
            </a:p>
          </p:txBody>
        </p:sp>
      </p:grpSp>
      <p:grpSp>
        <p:nvGrpSpPr>
          <p:cNvPr id="11" name="Grupo 37">
            <a:extLst>
              <a:ext uri="{FF2B5EF4-FFF2-40B4-BE49-F238E27FC236}">
                <a16:creationId xmlns:a16="http://schemas.microsoft.com/office/drawing/2014/main" id="{517EC05B-5820-4EE0-B304-541B700AFC0F}"/>
              </a:ext>
            </a:extLst>
          </p:cNvPr>
          <p:cNvGrpSpPr/>
          <p:nvPr/>
        </p:nvGrpSpPr>
        <p:grpSpPr>
          <a:xfrm>
            <a:off x="8440069" y="1117338"/>
            <a:ext cx="1069460" cy="1012395"/>
            <a:chOff x="4006610" y="3396153"/>
            <a:chExt cx="2197402" cy="2197402"/>
          </a:xfrm>
        </p:grpSpPr>
        <p:sp>
          <p:nvSpPr>
            <p:cNvPr id="12" name="Oval 1">
              <a:extLst>
                <a:ext uri="{FF2B5EF4-FFF2-40B4-BE49-F238E27FC236}">
                  <a16:creationId xmlns:a16="http://schemas.microsoft.com/office/drawing/2014/main" id="{CBA13DD0-1BA1-4AD9-B82B-87869713555A}"/>
                </a:ext>
              </a:extLst>
            </p:cNvPr>
            <p:cNvSpPr/>
            <p:nvPr/>
          </p:nvSpPr>
          <p:spPr>
            <a:xfrm>
              <a:off x="4006610" y="3396153"/>
              <a:ext cx="2197402" cy="219740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latin typeface="Arial Narrow" panose="020B0606020202030204" pitchFamily="34" charset="0"/>
              </a:endParaRPr>
            </a:p>
          </p:txBody>
        </p:sp>
        <p:sp>
          <p:nvSpPr>
            <p:cNvPr id="13" name="61 CuadroTexto">
              <a:extLst>
                <a:ext uri="{FF2B5EF4-FFF2-40B4-BE49-F238E27FC236}">
                  <a16:creationId xmlns:a16="http://schemas.microsoft.com/office/drawing/2014/main" id="{943D6D9A-762E-4452-B48E-C48E6EB9B788}"/>
                </a:ext>
              </a:extLst>
            </p:cNvPr>
            <p:cNvSpPr txBox="1"/>
            <p:nvPr/>
          </p:nvSpPr>
          <p:spPr>
            <a:xfrm>
              <a:off x="4078618" y="4801466"/>
              <a:ext cx="1872207" cy="668030"/>
            </a:xfrm>
            <a:prstGeom prst="rect">
              <a:avLst/>
            </a:prstGeom>
            <a:noFill/>
          </p:spPr>
          <p:txBody>
            <a:bodyPr wrap="square" rtlCol="0">
              <a:spAutoFit/>
            </a:bodyPr>
            <a:lstStyle/>
            <a:p>
              <a:pPr algn="ctr"/>
              <a:r>
                <a:rPr lang="es-ES" sz="1400" dirty="0">
                  <a:latin typeface="Arial Narrow" panose="020B0606020202030204" pitchFamily="34" charset="0"/>
                </a:rPr>
                <a:t>GPS</a:t>
              </a:r>
            </a:p>
          </p:txBody>
        </p:sp>
        <p:pic>
          <p:nvPicPr>
            <p:cNvPr id="14" name="77 Imagen" descr="gps foto.png">
              <a:extLst>
                <a:ext uri="{FF2B5EF4-FFF2-40B4-BE49-F238E27FC236}">
                  <a16:creationId xmlns:a16="http://schemas.microsoft.com/office/drawing/2014/main" id="{C7C8335B-1664-49E0-BD7E-4F0C247BF9B5}"/>
                </a:ext>
              </a:extLst>
            </p:cNvPr>
            <p:cNvPicPr>
              <a:picLocks noChangeAspect="1"/>
            </p:cNvPicPr>
            <p:nvPr/>
          </p:nvPicPr>
          <p:blipFill>
            <a:blip r:embed="rId6" cstate="print"/>
            <a:stretch>
              <a:fillRect/>
            </a:stretch>
          </p:blipFill>
          <p:spPr>
            <a:xfrm>
              <a:off x="4234090" y="3971726"/>
              <a:ext cx="1742442" cy="969111"/>
            </a:xfrm>
            <a:prstGeom prst="rect">
              <a:avLst/>
            </a:prstGeom>
          </p:spPr>
        </p:pic>
      </p:grpSp>
      <p:pic>
        <p:nvPicPr>
          <p:cNvPr id="15" name="Picture 13" descr="Résultat de recherche d'images pour &quot;phaeton a bec rouge&quot;">
            <a:extLst>
              <a:ext uri="{FF2B5EF4-FFF2-40B4-BE49-F238E27FC236}">
                <a16:creationId xmlns:a16="http://schemas.microsoft.com/office/drawing/2014/main" id="{8BFAFCAD-6787-4021-863C-3B0F0F11364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rot="453210">
            <a:off x="8074826" y="1095042"/>
            <a:ext cx="1863881" cy="261765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upo 11">
            <a:extLst>
              <a:ext uri="{FF2B5EF4-FFF2-40B4-BE49-F238E27FC236}">
                <a16:creationId xmlns:a16="http://schemas.microsoft.com/office/drawing/2014/main" id="{06688161-1FA4-4B07-8305-568715613E03}"/>
              </a:ext>
            </a:extLst>
          </p:cNvPr>
          <p:cNvGrpSpPr/>
          <p:nvPr/>
        </p:nvGrpSpPr>
        <p:grpSpPr>
          <a:xfrm>
            <a:off x="10038733" y="1082553"/>
            <a:ext cx="1308640" cy="1272762"/>
            <a:chOff x="4537154" y="3501008"/>
            <a:chExt cx="2197402" cy="2197402"/>
          </a:xfrm>
        </p:grpSpPr>
        <p:sp>
          <p:nvSpPr>
            <p:cNvPr id="17" name="Oval 19">
              <a:extLst>
                <a:ext uri="{FF2B5EF4-FFF2-40B4-BE49-F238E27FC236}">
                  <a16:creationId xmlns:a16="http://schemas.microsoft.com/office/drawing/2014/main" id="{5EE889FC-0D5D-44B6-AD24-69F942A28DF0}"/>
                </a:ext>
              </a:extLst>
            </p:cNvPr>
            <p:cNvSpPr/>
            <p:nvPr/>
          </p:nvSpPr>
          <p:spPr>
            <a:xfrm>
              <a:off x="4537154" y="3501008"/>
              <a:ext cx="2197402" cy="219740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65 CuadroTexto">
              <a:extLst>
                <a:ext uri="{FF2B5EF4-FFF2-40B4-BE49-F238E27FC236}">
                  <a16:creationId xmlns:a16="http://schemas.microsoft.com/office/drawing/2014/main" id="{323F16ED-B998-4965-B5B8-259A5FC0F03E}"/>
                </a:ext>
              </a:extLst>
            </p:cNvPr>
            <p:cNvSpPr txBox="1"/>
            <p:nvPr/>
          </p:nvSpPr>
          <p:spPr>
            <a:xfrm>
              <a:off x="4537154" y="4615836"/>
              <a:ext cx="2197402" cy="584508"/>
            </a:xfrm>
            <a:prstGeom prst="rect">
              <a:avLst/>
            </a:prstGeom>
            <a:noFill/>
          </p:spPr>
          <p:txBody>
            <a:bodyPr wrap="square" rtlCol="0">
              <a:spAutoFit/>
            </a:bodyPr>
            <a:lstStyle/>
            <a:p>
              <a:pPr algn="ctr"/>
              <a:r>
                <a:rPr lang="es-ES" sz="1600" dirty="0" err="1">
                  <a:latin typeface="Arial Narrow" panose="020B0606020202030204" pitchFamily="34" charset="0"/>
                </a:rPr>
                <a:t>Accelerometer</a:t>
              </a:r>
              <a:endParaRPr lang="es-ES" sz="1600" dirty="0">
                <a:latin typeface="Arial Narrow" panose="020B0606020202030204" pitchFamily="34" charset="0"/>
              </a:endParaRPr>
            </a:p>
          </p:txBody>
        </p:sp>
        <p:pic>
          <p:nvPicPr>
            <p:cNvPr id="19" name="76 Imagen" descr="accelerometro foto.png">
              <a:extLst>
                <a:ext uri="{FF2B5EF4-FFF2-40B4-BE49-F238E27FC236}">
                  <a16:creationId xmlns:a16="http://schemas.microsoft.com/office/drawing/2014/main" id="{08693459-88A8-42A6-95C6-3FA4254AC5B9}"/>
                </a:ext>
              </a:extLst>
            </p:cNvPr>
            <p:cNvPicPr>
              <a:picLocks noChangeAspect="1"/>
            </p:cNvPicPr>
            <p:nvPr/>
          </p:nvPicPr>
          <p:blipFill>
            <a:blip r:embed="rId8" cstate="print"/>
            <a:stretch>
              <a:fillRect/>
            </a:stretch>
          </p:blipFill>
          <p:spPr>
            <a:xfrm>
              <a:off x="4846610" y="3698143"/>
              <a:ext cx="1572052" cy="859045"/>
            </a:xfrm>
            <a:prstGeom prst="rect">
              <a:avLst/>
            </a:prstGeom>
          </p:spPr>
        </p:pic>
      </p:grpSp>
    </p:spTree>
    <p:extLst>
      <p:ext uri="{BB962C8B-B14F-4D97-AF65-F5344CB8AC3E}">
        <p14:creationId xmlns:p14="http://schemas.microsoft.com/office/powerpoint/2010/main" val="3721370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A463C66-6030-9851-E1CD-B131E1678EA9}"/>
              </a:ext>
            </a:extLst>
          </p:cNvPr>
          <p:cNvSpPr>
            <a:spLocks noGrp="1"/>
          </p:cNvSpPr>
          <p:nvPr>
            <p:ph idx="1"/>
          </p:nvPr>
        </p:nvSpPr>
        <p:spPr/>
        <p:txBody>
          <a:bodyPr/>
          <a:lstStyle/>
          <a:p>
            <a:endParaRPr lang="en-CA" dirty="0"/>
          </a:p>
        </p:txBody>
      </p:sp>
      <p:sp>
        <p:nvSpPr>
          <p:cNvPr id="4" name="Rectángulo 3">
            <a:extLst>
              <a:ext uri="{FF2B5EF4-FFF2-40B4-BE49-F238E27FC236}">
                <a16:creationId xmlns:a16="http://schemas.microsoft.com/office/drawing/2014/main" id="{2DCB4D44-C617-3BAE-5FCD-EAD20AF7D544}"/>
              </a:ext>
            </a:extLst>
          </p:cNvPr>
          <p:cNvSpPr/>
          <p:nvPr/>
        </p:nvSpPr>
        <p:spPr>
          <a:xfrm>
            <a:off x="0" y="-2"/>
            <a:ext cx="12192000" cy="1135683"/>
          </a:xfrm>
          <a:prstGeom prst="rect">
            <a:avLst/>
          </a:prstGeom>
          <a:solidFill>
            <a:srgbClr val="002060"/>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Imagen 4">
            <a:extLst>
              <a:ext uri="{FF2B5EF4-FFF2-40B4-BE49-F238E27FC236}">
                <a16:creationId xmlns:a16="http://schemas.microsoft.com/office/drawing/2014/main" id="{F571B2B7-B2B3-1207-C9FD-4BFE4A010E2C}"/>
              </a:ext>
            </a:extLst>
          </p:cNvPr>
          <p:cNvPicPr>
            <a:picLocks noChangeAspect="1"/>
          </p:cNvPicPr>
          <p:nvPr/>
        </p:nvPicPr>
        <p:blipFill>
          <a:blip r:embed="rId3"/>
          <a:stretch>
            <a:fillRect/>
          </a:stretch>
        </p:blipFill>
        <p:spPr>
          <a:xfrm>
            <a:off x="-77799" y="-1"/>
            <a:ext cx="2114720" cy="1135683"/>
          </a:xfrm>
          <a:prstGeom prst="rect">
            <a:avLst/>
          </a:prstGeom>
        </p:spPr>
      </p:pic>
      <p:sp>
        <p:nvSpPr>
          <p:cNvPr id="2" name="Título 1">
            <a:extLst>
              <a:ext uri="{FF2B5EF4-FFF2-40B4-BE49-F238E27FC236}">
                <a16:creationId xmlns:a16="http://schemas.microsoft.com/office/drawing/2014/main" id="{1533BB90-D4CB-E904-8DFA-F9E5C97752EC}"/>
              </a:ext>
            </a:extLst>
          </p:cNvPr>
          <p:cNvSpPr>
            <a:spLocks noGrp="1"/>
          </p:cNvSpPr>
          <p:nvPr>
            <p:ph type="title"/>
          </p:nvPr>
        </p:nvSpPr>
        <p:spPr>
          <a:xfrm>
            <a:off x="2036921" y="-94941"/>
            <a:ext cx="9067800" cy="1230622"/>
          </a:xfrm>
        </p:spPr>
        <p:txBody>
          <a:bodyPr/>
          <a:lstStyle/>
          <a:p>
            <a:r>
              <a:rPr lang="en-CA" dirty="0">
                <a:solidFill>
                  <a:schemeClr val="bg1"/>
                </a:solidFill>
              </a:rPr>
              <a:t>Work Flow</a:t>
            </a:r>
          </a:p>
        </p:txBody>
      </p:sp>
      <p:pic>
        <p:nvPicPr>
          <p:cNvPr id="9" name="Picture 8">
            <a:extLst>
              <a:ext uri="{FF2B5EF4-FFF2-40B4-BE49-F238E27FC236}">
                <a16:creationId xmlns:a16="http://schemas.microsoft.com/office/drawing/2014/main" id="{6DB622E5-CA96-642F-C5E4-62403BA0640C}"/>
              </a:ext>
            </a:extLst>
          </p:cNvPr>
          <p:cNvPicPr>
            <a:picLocks noChangeAspect="1"/>
          </p:cNvPicPr>
          <p:nvPr/>
        </p:nvPicPr>
        <p:blipFill>
          <a:blip r:embed="rId4"/>
          <a:stretch>
            <a:fillRect/>
          </a:stretch>
        </p:blipFill>
        <p:spPr>
          <a:xfrm>
            <a:off x="264036" y="1185127"/>
            <a:ext cx="11560819" cy="5544012"/>
          </a:xfrm>
          <a:prstGeom prst="rect">
            <a:avLst/>
          </a:prstGeom>
        </p:spPr>
      </p:pic>
    </p:spTree>
    <p:extLst>
      <p:ext uri="{BB962C8B-B14F-4D97-AF65-F5344CB8AC3E}">
        <p14:creationId xmlns:p14="http://schemas.microsoft.com/office/powerpoint/2010/main" val="30659415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2E5772-D7E3-A8B2-6F89-6C16ADB6E593}"/>
              </a:ext>
            </a:extLst>
          </p:cNvPr>
          <p:cNvSpPr>
            <a:spLocks noGrp="1"/>
          </p:cNvSpPr>
          <p:nvPr>
            <p:ph idx="1"/>
          </p:nvPr>
        </p:nvSpPr>
        <p:spPr>
          <a:xfrm>
            <a:off x="838200" y="1527464"/>
            <a:ext cx="10515600" cy="4956463"/>
          </a:xfrm>
        </p:spPr>
        <p:txBody>
          <a:bodyPr>
            <a:normAutofit fontScale="55000" lnSpcReduction="20000"/>
          </a:bodyPr>
          <a:lstStyle/>
          <a:p>
            <a:pPr algn="l">
              <a:spcAft>
                <a:spcPts val="1200"/>
              </a:spcAft>
              <a:buNone/>
            </a:pPr>
            <a:r>
              <a:rPr lang="en-US" sz="3100" b="0" i="0" dirty="0">
                <a:effectLst/>
                <a:latin typeface="-apple-system"/>
              </a:rPr>
              <a:t>1_Scripts_pre_processing_cutting_gps: Scripts to interpolate GPS tracks to 5 minutes to prepare the data for the HMMs</a:t>
            </a:r>
          </a:p>
          <a:p>
            <a:pPr algn="l">
              <a:spcAft>
                <a:spcPts val="1200"/>
              </a:spcAft>
              <a:buNone/>
            </a:pPr>
            <a:r>
              <a:rPr lang="en-US" sz="3100" b="0" i="0" dirty="0">
                <a:effectLst/>
                <a:latin typeface="-apple-system"/>
              </a:rPr>
              <a:t>2_AXY: Adapted script from PM Collins (2015), later modified by B Clark (2018) for the Grupo Aves Marinas Course to calculate metrics from the accelerometry data and run a random forest model to classify accelerometry and TDR data into flapping flight, resting and diving</a:t>
            </a:r>
          </a:p>
          <a:p>
            <a:pPr algn="l">
              <a:spcAft>
                <a:spcPts val="1200"/>
              </a:spcAft>
              <a:buNone/>
            </a:pPr>
            <a:r>
              <a:rPr lang="en-US" sz="3100" b="0" i="0" dirty="0">
                <a:effectLst/>
                <a:latin typeface="-apple-system"/>
              </a:rPr>
              <a:t>3_WD: Adapted script from Z. </a:t>
            </a:r>
            <a:r>
              <a:rPr lang="en-US" sz="3100" b="0" i="0" dirty="0" err="1">
                <a:effectLst/>
                <a:latin typeface="-apple-system"/>
              </a:rPr>
              <a:t>Zajkova</a:t>
            </a:r>
            <a:r>
              <a:rPr lang="en-US" sz="3100" b="0" i="0" dirty="0">
                <a:effectLst/>
                <a:latin typeface="-apple-system"/>
              </a:rPr>
              <a:t> to extract 6s migrate GLS wet-dry data and match this data to GPS positions.</a:t>
            </a:r>
          </a:p>
          <a:p>
            <a:pPr algn="l">
              <a:spcAft>
                <a:spcPts val="1200"/>
              </a:spcAft>
              <a:buNone/>
            </a:pPr>
            <a:r>
              <a:rPr lang="en-US" sz="3100" b="0" i="0" dirty="0">
                <a:effectLst/>
                <a:latin typeface="-apple-system"/>
              </a:rPr>
              <a:t>4_TDR: Clean TDR data using the package </a:t>
            </a:r>
            <a:r>
              <a:rPr lang="en-US" sz="3100" b="0" i="0" dirty="0" err="1">
                <a:effectLst/>
                <a:latin typeface="-apple-system"/>
              </a:rPr>
              <a:t>diveMove</a:t>
            </a:r>
            <a:r>
              <a:rPr lang="en-US" sz="3100" b="0" i="0" dirty="0">
                <a:effectLst/>
                <a:latin typeface="-apple-system"/>
              </a:rPr>
              <a:t> to extract number and duration of dives.</a:t>
            </a:r>
          </a:p>
          <a:p>
            <a:pPr algn="l">
              <a:spcAft>
                <a:spcPts val="1200"/>
              </a:spcAft>
              <a:buNone/>
            </a:pPr>
            <a:r>
              <a:rPr lang="en-US" sz="3100" b="0" i="0" dirty="0">
                <a:effectLst/>
                <a:latin typeface="-apple-system"/>
              </a:rPr>
              <a:t>5_Bring_Everything_together: Combined GPS, WD, TDR and accelerometry data create known states dataset</a:t>
            </a:r>
          </a:p>
          <a:p>
            <a:pPr algn="l">
              <a:spcAft>
                <a:spcPts val="1200"/>
              </a:spcAft>
              <a:buNone/>
            </a:pPr>
            <a:r>
              <a:rPr lang="en-US" sz="3100" b="0" i="0" dirty="0">
                <a:effectLst/>
                <a:latin typeface="-apple-system"/>
              </a:rPr>
              <a:t>6_HMM run HMMs on the informed dataset and on the full GPS dataset</a:t>
            </a:r>
          </a:p>
          <a:p>
            <a:pPr algn="l">
              <a:spcAft>
                <a:spcPts val="1200"/>
              </a:spcAft>
              <a:buNone/>
            </a:pPr>
            <a:r>
              <a:rPr lang="en-US" sz="3100" b="0" i="0" dirty="0">
                <a:effectLst/>
                <a:latin typeface="-apple-system"/>
              </a:rPr>
              <a:t>7_Confusion_matrices: create and plot confusion matrices for the results of the HMM models</a:t>
            </a:r>
          </a:p>
          <a:p>
            <a:pPr algn="l">
              <a:spcAft>
                <a:spcPts val="1200"/>
              </a:spcAft>
              <a:buNone/>
            </a:pPr>
            <a:r>
              <a:rPr lang="en-US" sz="3100" b="0" i="0" dirty="0">
                <a:effectLst/>
                <a:latin typeface="-apple-system"/>
              </a:rPr>
              <a:t>8_Plots: plot the results of the HMM supervision onto a map</a:t>
            </a:r>
          </a:p>
          <a:p>
            <a:pPr marL="0" indent="0" algn="l">
              <a:buNone/>
            </a:pPr>
            <a:r>
              <a:rPr lang="en-US" sz="3100" b="0" i="0" dirty="0">
                <a:effectLst/>
                <a:latin typeface="-apple-system"/>
              </a:rPr>
              <a:t>9_summary_step_turning_angle: summarize step and turning angle of the HMM models to visualize how they are affected by semi-supervision.</a:t>
            </a:r>
          </a:p>
          <a:p>
            <a:endParaRPr lang="en-US" dirty="0"/>
          </a:p>
        </p:txBody>
      </p:sp>
      <p:sp>
        <p:nvSpPr>
          <p:cNvPr id="6" name="Rectángulo 3">
            <a:extLst>
              <a:ext uri="{FF2B5EF4-FFF2-40B4-BE49-F238E27FC236}">
                <a16:creationId xmlns:a16="http://schemas.microsoft.com/office/drawing/2014/main" id="{E6B613C8-1C96-CE6F-7992-3BA8F0292C77}"/>
              </a:ext>
            </a:extLst>
          </p:cNvPr>
          <p:cNvSpPr/>
          <p:nvPr/>
        </p:nvSpPr>
        <p:spPr>
          <a:xfrm>
            <a:off x="0" y="-2"/>
            <a:ext cx="12192000" cy="1135683"/>
          </a:xfrm>
          <a:prstGeom prst="rect">
            <a:avLst/>
          </a:prstGeom>
          <a:solidFill>
            <a:srgbClr val="002060"/>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 name="Imagen 4">
            <a:extLst>
              <a:ext uri="{FF2B5EF4-FFF2-40B4-BE49-F238E27FC236}">
                <a16:creationId xmlns:a16="http://schemas.microsoft.com/office/drawing/2014/main" id="{2A37C8A6-8F40-1090-649A-E35ADA1B8969}"/>
              </a:ext>
            </a:extLst>
          </p:cNvPr>
          <p:cNvPicPr>
            <a:picLocks noChangeAspect="1"/>
          </p:cNvPicPr>
          <p:nvPr/>
        </p:nvPicPr>
        <p:blipFill>
          <a:blip r:embed="rId3"/>
          <a:stretch>
            <a:fillRect/>
          </a:stretch>
        </p:blipFill>
        <p:spPr>
          <a:xfrm>
            <a:off x="-77799" y="-1"/>
            <a:ext cx="2114720" cy="1135683"/>
          </a:xfrm>
          <a:prstGeom prst="rect">
            <a:avLst/>
          </a:prstGeom>
        </p:spPr>
      </p:pic>
      <p:sp>
        <p:nvSpPr>
          <p:cNvPr id="8" name="Título 1">
            <a:extLst>
              <a:ext uri="{FF2B5EF4-FFF2-40B4-BE49-F238E27FC236}">
                <a16:creationId xmlns:a16="http://schemas.microsoft.com/office/drawing/2014/main" id="{8DFDD2EE-EE65-F4BE-28F5-8F0E39E11ED3}"/>
              </a:ext>
            </a:extLst>
          </p:cNvPr>
          <p:cNvSpPr txBox="1">
            <a:spLocks/>
          </p:cNvSpPr>
          <p:nvPr/>
        </p:nvSpPr>
        <p:spPr>
          <a:xfrm>
            <a:off x="2036921" y="-94941"/>
            <a:ext cx="9067800" cy="12306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a:solidFill>
                  <a:schemeClr val="bg1"/>
                </a:solidFill>
              </a:rPr>
              <a:t>Work Flow</a:t>
            </a:r>
            <a:endParaRPr lang="en-CA" dirty="0">
              <a:solidFill>
                <a:schemeClr val="bg1"/>
              </a:solidFill>
            </a:endParaRPr>
          </a:p>
        </p:txBody>
      </p:sp>
    </p:spTree>
    <p:extLst>
      <p:ext uri="{BB962C8B-B14F-4D97-AF65-F5344CB8AC3E}">
        <p14:creationId xmlns:p14="http://schemas.microsoft.com/office/powerpoint/2010/main" val="4844842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44469-6469-A5BC-B029-5FE6F8C2244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46EF51-8D8B-27B8-DE12-BBC68CB3C5B7}"/>
              </a:ext>
            </a:extLst>
          </p:cNvPr>
          <p:cNvSpPr>
            <a:spLocks noGrp="1"/>
          </p:cNvSpPr>
          <p:nvPr>
            <p:ph idx="1"/>
          </p:nvPr>
        </p:nvSpPr>
        <p:spPr>
          <a:xfrm>
            <a:off x="838200" y="1527464"/>
            <a:ext cx="10515600" cy="4956463"/>
          </a:xfrm>
        </p:spPr>
        <p:txBody>
          <a:bodyPr>
            <a:normAutofit fontScale="55000" lnSpcReduction="20000"/>
          </a:bodyPr>
          <a:lstStyle/>
          <a:p>
            <a:pPr algn="l">
              <a:spcAft>
                <a:spcPts val="1200"/>
              </a:spcAft>
              <a:buNone/>
            </a:pPr>
            <a:r>
              <a:rPr lang="en-US" sz="3100" b="0" i="0" dirty="0">
                <a:effectLst/>
                <a:latin typeface="-apple-system"/>
              </a:rPr>
              <a:t>1_Scripts_pre_processing_cutting_gps: Scripts to interpolate GPS tracks to 5 minutes to prepare the data for the HMMs</a:t>
            </a:r>
          </a:p>
          <a:p>
            <a:pPr algn="l">
              <a:spcAft>
                <a:spcPts val="1200"/>
              </a:spcAft>
              <a:buNone/>
            </a:pPr>
            <a:r>
              <a:rPr lang="en-US" sz="3100" b="0" i="0" dirty="0">
                <a:effectLst/>
                <a:latin typeface="-apple-system"/>
              </a:rPr>
              <a:t>2_AXY: Adapted script from PM Collins (2015), later modified by B Clark (2018) for the Grupo Aves Marinas Course to calculate metrics from the accelerometry data and run a random forest model to classify accelerometry and TDR data into flapping flight, resting and diving</a:t>
            </a:r>
          </a:p>
          <a:p>
            <a:pPr algn="l">
              <a:spcAft>
                <a:spcPts val="1200"/>
              </a:spcAft>
              <a:buNone/>
            </a:pPr>
            <a:r>
              <a:rPr lang="en-US" sz="3100" b="0" i="0" dirty="0">
                <a:effectLst/>
                <a:latin typeface="-apple-system"/>
              </a:rPr>
              <a:t>3_WD: Adapted script from Z. </a:t>
            </a:r>
            <a:r>
              <a:rPr lang="en-US" sz="3100" b="0" i="0" dirty="0" err="1">
                <a:effectLst/>
                <a:latin typeface="-apple-system"/>
              </a:rPr>
              <a:t>Zajkova</a:t>
            </a:r>
            <a:r>
              <a:rPr lang="en-US" sz="3100" b="0" i="0" dirty="0">
                <a:effectLst/>
                <a:latin typeface="-apple-system"/>
              </a:rPr>
              <a:t> to extract 6s migrate GLS wet-dry data and match this data to GPS positions.</a:t>
            </a:r>
          </a:p>
          <a:p>
            <a:pPr algn="l">
              <a:spcAft>
                <a:spcPts val="1200"/>
              </a:spcAft>
              <a:buNone/>
            </a:pPr>
            <a:r>
              <a:rPr lang="en-US" sz="3100" b="0" i="0" dirty="0">
                <a:effectLst/>
                <a:latin typeface="-apple-system"/>
              </a:rPr>
              <a:t>4_TDR: Clean TDR data using the package </a:t>
            </a:r>
            <a:r>
              <a:rPr lang="en-US" sz="3100" b="0" i="0" dirty="0" err="1">
                <a:effectLst/>
                <a:latin typeface="-apple-system"/>
              </a:rPr>
              <a:t>diveMove</a:t>
            </a:r>
            <a:r>
              <a:rPr lang="en-US" sz="3100" b="0" i="0" dirty="0">
                <a:effectLst/>
                <a:latin typeface="-apple-system"/>
              </a:rPr>
              <a:t> to extract number and duration of dives.</a:t>
            </a:r>
          </a:p>
          <a:p>
            <a:pPr algn="l">
              <a:spcAft>
                <a:spcPts val="1200"/>
              </a:spcAft>
              <a:buNone/>
            </a:pPr>
            <a:r>
              <a:rPr lang="en-US" sz="3100" b="0" i="0" dirty="0">
                <a:effectLst/>
                <a:latin typeface="-apple-system"/>
              </a:rPr>
              <a:t>5_Bring_Everything_together: Combined GPS, WD, TDR and accelerometry data create known states dataset</a:t>
            </a:r>
          </a:p>
          <a:p>
            <a:pPr algn="l">
              <a:spcAft>
                <a:spcPts val="1200"/>
              </a:spcAft>
              <a:buNone/>
            </a:pPr>
            <a:r>
              <a:rPr lang="en-US" sz="3100" b="0" i="0" dirty="0">
                <a:effectLst/>
                <a:latin typeface="-apple-system"/>
              </a:rPr>
              <a:t>6_HMM run HMMs on the informed dataset and on the full GPS dataset</a:t>
            </a:r>
          </a:p>
          <a:p>
            <a:pPr algn="l">
              <a:spcAft>
                <a:spcPts val="1200"/>
              </a:spcAft>
              <a:buNone/>
            </a:pPr>
            <a:r>
              <a:rPr lang="en-US" sz="3100" b="0" i="0" dirty="0">
                <a:effectLst/>
                <a:latin typeface="-apple-system"/>
              </a:rPr>
              <a:t>7_Confusion_matrices: create and plot confusion matrices for the results of the HMM models</a:t>
            </a:r>
          </a:p>
          <a:p>
            <a:pPr algn="l">
              <a:spcAft>
                <a:spcPts val="1200"/>
              </a:spcAft>
              <a:buNone/>
            </a:pPr>
            <a:r>
              <a:rPr lang="en-US" sz="3100" b="0" i="0" dirty="0">
                <a:effectLst/>
                <a:latin typeface="-apple-system"/>
              </a:rPr>
              <a:t>8_Plots: plot the results of the HMM supervision onto a map</a:t>
            </a:r>
          </a:p>
          <a:p>
            <a:pPr marL="0" indent="0" algn="l">
              <a:buNone/>
            </a:pPr>
            <a:r>
              <a:rPr lang="en-US" sz="3100" b="0" i="0" dirty="0">
                <a:effectLst/>
                <a:latin typeface="-apple-system"/>
              </a:rPr>
              <a:t>9_summary_step_turning_angle: summarize step and turning angle of the HMM models to visualize how they are affected by semi-supervision.</a:t>
            </a:r>
          </a:p>
          <a:p>
            <a:endParaRPr lang="en-US" dirty="0"/>
          </a:p>
        </p:txBody>
      </p:sp>
      <p:sp>
        <p:nvSpPr>
          <p:cNvPr id="6" name="Rectángulo 3">
            <a:extLst>
              <a:ext uri="{FF2B5EF4-FFF2-40B4-BE49-F238E27FC236}">
                <a16:creationId xmlns:a16="http://schemas.microsoft.com/office/drawing/2014/main" id="{2E4CF60C-48F5-FEDA-0395-209DC47805B6}"/>
              </a:ext>
            </a:extLst>
          </p:cNvPr>
          <p:cNvSpPr/>
          <p:nvPr/>
        </p:nvSpPr>
        <p:spPr>
          <a:xfrm>
            <a:off x="0" y="-2"/>
            <a:ext cx="12192000" cy="1135683"/>
          </a:xfrm>
          <a:prstGeom prst="rect">
            <a:avLst/>
          </a:prstGeom>
          <a:solidFill>
            <a:srgbClr val="002060"/>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 name="Imagen 4">
            <a:extLst>
              <a:ext uri="{FF2B5EF4-FFF2-40B4-BE49-F238E27FC236}">
                <a16:creationId xmlns:a16="http://schemas.microsoft.com/office/drawing/2014/main" id="{B2CF44C9-CC3A-33FF-A3B5-327C2C0AE470}"/>
              </a:ext>
            </a:extLst>
          </p:cNvPr>
          <p:cNvPicPr>
            <a:picLocks noChangeAspect="1"/>
          </p:cNvPicPr>
          <p:nvPr/>
        </p:nvPicPr>
        <p:blipFill>
          <a:blip r:embed="rId3"/>
          <a:stretch>
            <a:fillRect/>
          </a:stretch>
        </p:blipFill>
        <p:spPr>
          <a:xfrm>
            <a:off x="-77799" y="-1"/>
            <a:ext cx="2114720" cy="1135683"/>
          </a:xfrm>
          <a:prstGeom prst="rect">
            <a:avLst/>
          </a:prstGeom>
        </p:spPr>
      </p:pic>
      <p:sp>
        <p:nvSpPr>
          <p:cNvPr id="8" name="Título 1">
            <a:extLst>
              <a:ext uri="{FF2B5EF4-FFF2-40B4-BE49-F238E27FC236}">
                <a16:creationId xmlns:a16="http://schemas.microsoft.com/office/drawing/2014/main" id="{ECE45794-46FC-F867-D8DC-E5C48533ACD6}"/>
              </a:ext>
            </a:extLst>
          </p:cNvPr>
          <p:cNvSpPr txBox="1">
            <a:spLocks/>
          </p:cNvSpPr>
          <p:nvPr/>
        </p:nvSpPr>
        <p:spPr>
          <a:xfrm>
            <a:off x="2036921" y="-94941"/>
            <a:ext cx="9067800" cy="12306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a:solidFill>
                  <a:schemeClr val="bg1"/>
                </a:solidFill>
              </a:rPr>
              <a:t>Work Flow</a:t>
            </a:r>
            <a:endParaRPr lang="en-CA" dirty="0">
              <a:solidFill>
                <a:schemeClr val="bg1"/>
              </a:solidFill>
            </a:endParaRPr>
          </a:p>
        </p:txBody>
      </p:sp>
      <p:sp>
        <p:nvSpPr>
          <p:cNvPr id="2" name="Rectangle 1">
            <a:extLst>
              <a:ext uri="{FF2B5EF4-FFF2-40B4-BE49-F238E27FC236}">
                <a16:creationId xmlns:a16="http://schemas.microsoft.com/office/drawing/2014/main" id="{AC2B9627-261F-2976-6F58-0825DEF203C9}"/>
              </a:ext>
            </a:extLst>
          </p:cNvPr>
          <p:cNvSpPr/>
          <p:nvPr/>
        </p:nvSpPr>
        <p:spPr>
          <a:xfrm>
            <a:off x="838201" y="2140527"/>
            <a:ext cx="10515600" cy="685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69975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25D10-0E9D-19B8-3286-944A341C590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2D9D32-006A-4039-D6B3-D842A5FB5B84}"/>
              </a:ext>
            </a:extLst>
          </p:cNvPr>
          <p:cNvSpPr>
            <a:spLocks noGrp="1"/>
          </p:cNvSpPr>
          <p:nvPr>
            <p:ph idx="1"/>
          </p:nvPr>
        </p:nvSpPr>
        <p:spPr>
          <a:xfrm>
            <a:off x="838200" y="1527464"/>
            <a:ext cx="10515600" cy="4956463"/>
          </a:xfrm>
        </p:spPr>
        <p:txBody>
          <a:bodyPr>
            <a:normAutofit fontScale="55000" lnSpcReduction="20000"/>
          </a:bodyPr>
          <a:lstStyle/>
          <a:p>
            <a:pPr algn="l">
              <a:spcAft>
                <a:spcPts val="1200"/>
              </a:spcAft>
              <a:buNone/>
            </a:pPr>
            <a:r>
              <a:rPr lang="en-US" sz="3100" b="0" i="0" dirty="0">
                <a:effectLst/>
                <a:latin typeface="-apple-system"/>
              </a:rPr>
              <a:t>1_Scripts_pre_processing_cutting_gps: Scripts to interpolate GPS tracks to 5 minutes to prepare the data for the HMMs</a:t>
            </a:r>
          </a:p>
          <a:p>
            <a:pPr algn="l">
              <a:spcAft>
                <a:spcPts val="1200"/>
              </a:spcAft>
              <a:buNone/>
            </a:pPr>
            <a:r>
              <a:rPr lang="en-US" sz="3100" b="0" i="0" dirty="0">
                <a:effectLst/>
                <a:latin typeface="-apple-system"/>
              </a:rPr>
              <a:t>2_AXY: Adapted script from PM Collins (2015), later modified by B Clark (2018) for the Grupo Aves Marinas Course to calculate metrics from the accelerometry data and run a random forest model to classify accelerometry and TDR data into flapping flight, resting and diving</a:t>
            </a:r>
          </a:p>
          <a:p>
            <a:pPr algn="l">
              <a:spcAft>
                <a:spcPts val="1200"/>
              </a:spcAft>
              <a:buNone/>
            </a:pPr>
            <a:r>
              <a:rPr lang="en-US" sz="3100" b="0" i="0" dirty="0">
                <a:effectLst/>
                <a:latin typeface="-apple-system"/>
              </a:rPr>
              <a:t>3_WD: Adapted script from Z. </a:t>
            </a:r>
            <a:r>
              <a:rPr lang="en-US" sz="3100" b="0" i="0" dirty="0" err="1">
                <a:effectLst/>
                <a:latin typeface="-apple-system"/>
              </a:rPr>
              <a:t>Zajkova</a:t>
            </a:r>
            <a:r>
              <a:rPr lang="en-US" sz="3100" b="0" i="0" dirty="0">
                <a:effectLst/>
                <a:latin typeface="-apple-system"/>
              </a:rPr>
              <a:t> to extract 6s migrate GLS wet-dry data and match this data to GPS positions.</a:t>
            </a:r>
          </a:p>
          <a:p>
            <a:pPr algn="l">
              <a:spcAft>
                <a:spcPts val="1200"/>
              </a:spcAft>
              <a:buNone/>
            </a:pPr>
            <a:r>
              <a:rPr lang="en-US" sz="3100" b="0" i="0" dirty="0">
                <a:effectLst/>
                <a:latin typeface="-apple-system"/>
              </a:rPr>
              <a:t>4_TDR: Clean TDR data using the package </a:t>
            </a:r>
            <a:r>
              <a:rPr lang="en-US" sz="3100" b="0" i="0" dirty="0" err="1">
                <a:effectLst/>
                <a:latin typeface="-apple-system"/>
              </a:rPr>
              <a:t>diveMove</a:t>
            </a:r>
            <a:r>
              <a:rPr lang="en-US" sz="3100" b="0" i="0" dirty="0">
                <a:effectLst/>
                <a:latin typeface="-apple-system"/>
              </a:rPr>
              <a:t> to extract number and duration of dives.</a:t>
            </a:r>
          </a:p>
          <a:p>
            <a:pPr algn="l">
              <a:spcAft>
                <a:spcPts val="1200"/>
              </a:spcAft>
              <a:buNone/>
            </a:pPr>
            <a:r>
              <a:rPr lang="en-US" sz="3100" b="0" i="0" dirty="0">
                <a:effectLst/>
                <a:latin typeface="-apple-system"/>
              </a:rPr>
              <a:t>5_Bring_Everything_together: Combined GPS, WD, TDR and accelerometry data create known states dataset</a:t>
            </a:r>
          </a:p>
          <a:p>
            <a:pPr algn="l">
              <a:spcAft>
                <a:spcPts val="1200"/>
              </a:spcAft>
              <a:buNone/>
            </a:pPr>
            <a:r>
              <a:rPr lang="en-US" sz="3100" b="0" i="0" dirty="0">
                <a:effectLst/>
                <a:latin typeface="-apple-system"/>
              </a:rPr>
              <a:t>6_HMM run HMMs on the informed dataset and on the full GPS dataset</a:t>
            </a:r>
          </a:p>
          <a:p>
            <a:pPr algn="l">
              <a:spcAft>
                <a:spcPts val="1200"/>
              </a:spcAft>
              <a:buNone/>
            </a:pPr>
            <a:r>
              <a:rPr lang="en-US" sz="3100" b="0" i="0" dirty="0">
                <a:effectLst/>
                <a:latin typeface="-apple-system"/>
              </a:rPr>
              <a:t>7_Confusion_matrices: create and plot confusion matrices for the results of the HMM models</a:t>
            </a:r>
          </a:p>
          <a:p>
            <a:pPr algn="l">
              <a:spcAft>
                <a:spcPts val="1200"/>
              </a:spcAft>
              <a:buNone/>
            </a:pPr>
            <a:r>
              <a:rPr lang="en-US" sz="3100" b="0" i="0" dirty="0">
                <a:effectLst/>
                <a:latin typeface="-apple-system"/>
              </a:rPr>
              <a:t>8_Plots: plot the results of the HMM supervision onto a map</a:t>
            </a:r>
          </a:p>
          <a:p>
            <a:pPr marL="0" indent="0" algn="l">
              <a:buNone/>
            </a:pPr>
            <a:r>
              <a:rPr lang="en-US" sz="3100" b="0" i="0" dirty="0">
                <a:effectLst/>
                <a:latin typeface="-apple-system"/>
              </a:rPr>
              <a:t>9_summary_step_turning_angle: summarize step and turning angle of the HMM models to visualize how they are affected by semi-supervision.</a:t>
            </a:r>
          </a:p>
          <a:p>
            <a:endParaRPr lang="en-US" dirty="0"/>
          </a:p>
        </p:txBody>
      </p:sp>
      <p:sp>
        <p:nvSpPr>
          <p:cNvPr id="6" name="Rectángulo 3">
            <a:extLst>
              <a:ext uri="{FF2B5EF4-FFF2-40B4-BE49-F238E27FC236}">
                <a16:creationId xmlns:a16="http://schemas.microsoft.com/office/drawing/2014/main" id="{E54AD1E3-ECB8-1BF3-1268-C16BF0D36362}"/>
              </a:ext>
            </a:extLst>
          </p:cNvPr>
          <p:cNvSpPr/>
          <p:nvPr/>
        </p:nvSpPr>
        <p:spPr>
          <a:xfrm>
            <a:off x="0" y="-2"/>
            <a:ext cx="12192000" cy="1135683"/>
          </a:xfrm>
          <a:prstGeom prst="rect">
            <a:avLst/>
          </a:prstGeom>
          <a:solidFill>
            <a:srgbClr val="002060"/>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 name="Imagen 4">
            <a:extLst>
              <a:ext uri="{FF2B5EF4-FFF2-40B4-BE49-F238E27FC236}">
                <a16:creationId xmlns:a16="http://schemas.microsoft.com/office/drawing/2014/main" id="{5811B7F7-03E0-B26B-224B-637B9CCE364A}"/>
              </a:ext>
            </a:extLst>
          </p:cNvPr>
          <p:cNvPicPr>
            <a:picLocks noChangeAspect="1"/>
          </p:cNvPicPr>
          <p:nvPr/>
        </p:nvPicPr>
        <p:blipFill>
          <a:blip r:embed="rId3"/>
          <a:stretch>
            <a:fillRect/>
          </a:stretch>
        </p:blipFill>
        <p:spPr>
          <a:xfrm>
            <a:off x="-77799" y="-1"/>
            <a:ext cx="2114720" cy="1135683"/>
          </a:xfrm>
          <a:prstGeom prst="rect">
            <a:avLst/>
          </a:prstGeom>
        </p:spPr>
      </p:pic>
      <p:sp>
        <p:nvSpPr>
          <p:cNvPr id="8" name="Título 1">
            <a:extLst>
              <a:ext uri="{FF2B5EF4-FFF2-40B4-BE49-F238E27FC236}">
                <a16:creationId xmlns:a16="http://schemas.microsoft.com/office/drawing/2014/main" id="{A1A25D42-063C-0171-791E-B64B22ED4243}"/>
              </a:ext>
            </a:extLst>
          </p:cNvPr>
          <p:cNvSpPr txBox="1">
            <a:spLocks/>
          </p:cNvSpPr>
          <p:nvPr/>
        </p:nvSpPr>
        <p:spPr>
          <a:xfrm>
            <a:off x="2036921" y="-94941"/>
            <a:ext cx="9067800" cy="12306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a:solidFill>
                  <a:schemeClr val="bg1"/>
                </a:solidFill>
              </a:rPr>
              <a:t>Work Flow</a:t>
            </a:r>
            <a:endParaRPr lang="en-CA" dirty="0">
              <a:solidFill>
                <a:schemeClr val="bg1"/>
              </a:solidFill>
            </a:endParaRPr>
          </a:p>
        </p:txBody>
      </p:sp>
      <p:sp>
        <p:nvSpPr>
          <p:cNvPr id="2" name="Rectangle 1">
            <a:extLst>
              <a:ext uri="{FF2B5EF4-FFF2-40B4-BE49-F238E27FC236}">
                <a16:creationId xmlns:a16="http://schemas.microsoft.com/office/drawing/2014/main" id="{A327E8D8-E756-4EC8-E179-7ECF5889D015}"/>
              </a:ext>
            </a:extLst>
          </p:cNvPr>
          <p:cNvSpPr/>
          <p:nvPr/>
        </p:nvSpPr>
        <p:spPr>
          <a:xfrm>
            <a:off x="914401" y="3429000"/>
            <a:ext cx="10439400" cy="35329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696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E776E7-1BEE-E0C7-803D-00C4238F692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222EE1-AF67-7477-A173-D092DA9ED57E}"/>
              </a:ext>
            </a:extLst>
          </p:cNvPr>
          <p:cNvSpPr>
            <a:spLocks noGrp="1"/>
          </p:cNvSpPr>
          <p:nvPr>
            <p:ph idx="1"/>
          </p:nvPr>
        </p:nvSpPr>
        <p:spPr>
          <a:xfrm>
            <a:off x="838200" y="1527464"/>
            <a:ext cx="10515600" cy="4956463"/>
          </a:xfrm>
        </p:spPr>
        <p:txBody>
          <a:bodyPr>
            <a:normAutofit fontScale="55000" lnSpcReduction="20000"/>
          </a:bodyPr>
          <a:lstStyle/>
          <a:p>
            <a:pPr algn="l">
              <a:spcAft>
                <a:spcPts val="1200"/>
              </a:spcAft>
              <a:buNone/>
            </a:pPr>
            <a:r>
              <a:rPr lang="en-US" sz="3100" b="0" i="0" dirty="0">
                <a:effectLst/>
                <a:latin typeface="-apple-system"/>
              </a:rPr>
              <a:t>1_Scripts_pre_processing_cutting_gps: Scripts to interpolate GPS tracks to 5 minutes to prepare the data for the HMMs</a:t>
            </a:r>
          </a:p>
          <a:p>
            <a:pPr algn="l">
              <a:spcAft>
                <a:spcPts val="1200"/>
              </a:spcAft>
              <a:buNone/>
            </a:pPr>
            <a:r>
              <a:rPr lang="en-US" sz="3100" b="0" i="0" dirty="0">
                <a:effectLst/>
                <a:latin typeface="-apple-system"/>
              </a:rPr>
              <a:t>2_AXY: Adapted script from PM Collins (2015), later modified by B Clark (2018) for the Grupo Aves Marinas Course to calculate metrics from the accelerometry data and run a random forest model to classify accelerometry and TDR data into flapping flight, resting and diving</a:t>
            </a:r>
          </a:p>
          <a:p>
            <a:pPr algn="l">
              <a:spcAft>
                <a:spcPts val="1200"/>
              </a:spcAft>
              <a:buNone/>
            </a:pPr>
            <a:r>
              <a:rPr lang="en-US" sz="3100" b="0" i="0" dirty="0">
                <a:effectLst/>
                <a:latin typeface="-apple-system"/>
              </a:rPr>
              <a:t>3_WD: Adapted script from Z. </a:t>
            </a:r>
            <a:r>
              <a:rPr lang="en-US" sz="3100" b="0" i="0" dirty="0" err="1">
                <a:effectLst/>
                <a:latin typeface="-apple-system"/>
              </a:rPr>
              <a:t>Zajkova</a:t>
            </a:r>
            <a:r>
              <a:rPr lang="en-US" sz="3100" b="0" i="0" dirty="0">
                <a:effectLst/>
                <a:latin typeface="-apple-system"/>
              </a:rPr>
              <a:t> to extract 6s migrate GLS wet-dry data and match this data to GPS positions.</a:t>
            </a:r>
          </a:p>
          <a:p>
            <a:pPr algn="l">
              <a:spcAft>
                <a:spcPts val="1200"/>
              </a:spcAft>
              <a:buNone/>
            </a:pPr>
            <a:r>
              <a:rPr lang="en-US" sz="3100" b="0" i="0" dirty="0">
                <a:effectLst/>
                <a:latin typeface="-apple-system"/>
              </a:rPr>
              <a:t>4_TDR: Clean TDR data using the package </a:t>
            </a:r>
            <a:r>
              <a:rPr lang="en-US" sz="3100" b="0" i="0" dirty="0" err="1">
                <a:effectLst/>
                <a:latin typeface="-apple-system"/>
              </a:rPr>
              <a:t>diveMove</a:t>
            </a:r>
            <a:r>
              <a:rPr lang="en-US" sz="3100" b="0" i="0" dirty="0">
                <a:effectLst/>
                <a:latin typeface="-apple-system"/>
              </a:rPr>
              <a:t> to extract number and duration of dives.</a:t>
            </a:r>
          </a:p>
          <a:p>
            <a:pPr algn="l">
              <a:spcAft>
                <a:spcPts val="1200"/>
              </a:spcAft>
              <a:buNone/>
            </a:pPr>
            <a:r>
              <a:rPr lang="en-US" sz="3100" b="0" i="0" dirty="0">
                <a:effectLst/>
                <a:latin typeface="-apple-system"/>
              </a:rPr>
              <a:t>5_Bring_Everything_together: Combined GPS, WD, TDR and accelerometry data create known states dataset</a:t>
            </a:r>
          </a:p>
          <a:p>
            <a:pPr algn="l">
              <a:spcAft>
                <a:spcPts val="1200"/>
              </a:spcAft>
              <a:buNone/>
            </a:pPr>
            <a:r>
              <a:rPr lang="en-US" sz="3100" b="0" i="0" dirty="0">
                <a:effectLst/>
                <a:latin typeface="-apple-system"/>
              </a:rPr>
              <a:t>6_HMM run HMMs on the informed dataset and on the full GPS dataset</a:t>
            </a:r>
          </a:p>
          <a:p>
            <a:pPr algn="l">
              <a:spcAft>
                <a:spcPts val="1200"/>
              </a:spcAft>
              <a:buNone/>
            </a:pPr>
            <a:r>
              <a:rPr lang="en-US" sz="3100" b="0" i="0" dirty="0">
                <a:effectLst/>
                <a:latin typeface="-apple-system"/>
              </a:rPr>
              <a:t>7_Confusion_matrices: create and plot confusion matrices for the results of the HMM models</a:t>
            </a:r>
          </a:p>
          <a:p>
            <a:pPr algn="l">
              <a:spcAft>
                <a:spcPts val="1200"/>
              </a:spcAft>
              <a:buNone/>
            </a:pPr>
            <a:r>
              <a:rPr lang="en-US" sz="3100" b="0" i="0" dirty="0">
                <a:effectLst/>
                <a:latin typeface="-apple-system"/>
              </a:rPr>
              <a:t>8_Plots: plot the results of the HMM supervision onto a map</a:t>
            </a:r>
          </a:p>
          <a:p>
            <a:pPr marL="0" indent="0" algn="l">
              <a:buNone/>
            </a:pPr>
            <a:r>
              <a:rPr lang="en-US" sz="3100" b="0" i="0" dirty="0">
                <a:effectLst/>
                <a:latin typeface="-apple-system"/>
              </a:rPr>
              <a:t>9_summary_step_turning_angle: summarize step and turning angle of the HMM models to visualize how they are affected by semi-supervision.</a:t>
            </a:r>
          </a:p>
          <a:p>
            <a:endParaRPr lang="en-US" dirty="0"/>
          </a:p>
        </p:txBody>
      </p:sp>
      <p:sp>
        <p:nvSpPr>
          <p:cNvPr id="6" name="Rectángulo 3">
            <a:extLst>
              <a:ext uri="{FF2B5EF4-FFF2-40B4-BE49-F238E27FC236}">
                <a16:creationId xmlns:a16="http://schemas.microsoft.com/office/drawing/2014/main" id="{DFE7C9CD-4B56-15F4-E5ED-D860C273297D}"/>
              </a:ext>
            </a:extLst>
          </p:cNvPr>
          <p:cNvSpPr/>
          <p:nvPr/>
        </p:nvSpPr>
        <p:spPr>
          <a:xfrm>
            <a:off x="0" y="-2"/>
            <a:ext cx="12192000" cy="1135683"/>
          </a:xfrm>
          <a:prstGeom prst="rect">
            <a:avLst/>
          </a:prstGeom>
          <a:solidFill>
            <a:srgbClr val="002060"/>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 name="Imagen 4">
            <a:extLst>
              <a:ext uri="{FF2B5EF4-FFF2-40B4-BE49-F238E27FC236}">
                <a16:creationId xmlns:a16="http://schemas.microsoft.com/office/drawing/2014/main" id="{97109998-FA3F-09EB-E4AE-602FD0B012A5}"/>
              </a:ext>
            </a:extLst>
          </p:cNvPr>
          <p:cNvPicPr>
            <a:picLocks noChangeAspect="1"/>
          </p:cNvPicPr>
          <p:nvPr/>
        </p:nvPicPr>
        <p:blipFill>
          <a:blip r:embed="rId3"/>
          <a:stretch>
            <a:fillRect/>
          </a:stretch>
        </p:blipFill>
        <p:spPr>
          <a:xfrm>
            <a:off x="-77799" y="-1"/>
            <a:ext cx="2114720" cy="1135683"/>
          </a:xfrm>
          <a:prstGeom prst="rect">
            <a:avLst/>
          </a:prstGeom>
        </p:spPr>
      </p:pic>
      <p:sp>
        <p:nvSpPr>
          <p:cNvPr id="8" name="Título 1">
            <a:extLst>
              <a:ext uri="{FF2B5EF4-FFF2-40B4-BE49-F238E27FC236}">
                <a16:creationId xmlns:a16="http://schemas.microsoft.com/office/drawing/2014/main" id="{DCCD0FAD-2FDB-D552-85DC-99052AC601CB}"/>
              </a:ext>
            </a:extLst>
          </p:cNvPr>
          <p:cNvSpPr txBox="1">
            <a:spLocks/>
          </p:cNvSpPr>
          <p:nvPr/>
        </p:nvSpPr>
        <p:spPr>
          <a:xfrm>
            <a:off x="2036921" y="-94941"/>
            <a:ext cx="9067800" cy="12306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a:solidFill>
                  <a:schemeClr val="bg1"/>
                </a:solidFill>
              </a:rPr>
              <a:t>Work Flow</a:t>
            </a:r>
            <a:endParaRPr lang="en-CA" dirty="0">
              <a:solidFill>
                <a:schemeClr val="bg1"/>
              </a:solidFill>
            </a:endParaRPr>
          </a:p>
        </p:txBody>
      </p:sp>
      <p:sp>
        <p:nvSpPr>
          <p:cNvPr id="2" name="Rectangle 1">
            <a:extLst>
              <a:ext uri="{FF2B5EF4-FFF2-40B4-BE49-F238E27FC236}">
                <a16:creationId xmlns:a16="http://schemas.microsoft.com/office/drawing/2014/main" id="{0832D7F7-F743-FB43-FC57-3C0B7C0D5902}"/>
              </a:ext>
            </a:extLst>
          </p:cNvPr>
          <p:cNvSpPr/>
          <p:nvPr/>
        </p:nvSpPr>
        <p:spPr>
          <a:xfrm>
            <a:off x="838200" y="3834245"/>
            <a:ext cx="10266521" cy="41563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3064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a:extLst>
              <a:ext uri="{FF2B5EF4-FFF2-40B4-BE49-F238E27FC236}">
                <a16:creationId xmlns:a16="http://schemas.microsoft.com/office/drawing/2014/main" id="{41CFEF13-45A9-486E-AC20-2102B69FCE38}"/>
              </a:ext>
            </a:extLst>
          </p:cNvPr>
          <p:cNvSpPr>
            <a:spLocks noGrp="1"/>
          </p:cNvSpPr>
          <p:nvPr>
            <p:ph type="title"/>
          </p:nvPr>
        </p:nvSpPr>
        <p:spPr>
          <a:xfrm>
            <a:off x="0" y="0"/>
            <a:ext cx="12192000" cy="817123"/>
          </a:xfrm>
          <a:solidFill>
            <a:schemeClr val="tx2">
              <a:lumMod val="20000"/>
              <a:lumOff val="80000"/>
            </a:schemeClr>
          </a:solidFill>
        </p:spPr>
        <p:txBody>
          <a:bodyPr/>
          <a:lstStyle/>
          <a:p>
            <a:r>
              <a:rPr lang="ca-ES"/>
              <a:t>Infering behaviour from tracking data</a:t>
            </a:r>
          </a:p>
        </p:txBody>
      </p:sp>
      <p:sp>
        <p:nvSpPr>
          <p:cNvPr id="3" name="Contenidor de contingut 2">
            <a:extLst>
              <a:ext uri="{FF2B5EF4-FFF2-40B4-BE49-F238E27FC236}">
                <a16:creationId xmlns:a16="http://schemas.microsoft.com/office/drawing/2014/main" id="{2F648079-0D83-447C-A4CE-E1B3338BF30F}"/>
              </a:ext>
            </a:extLst>
          </p:cNvPr>
          <p:cNvSpPr>
            <a:spLocks noGrp="1"/>
          </p:cNvSpPr>
          <p:nvPr>
            <p:ph idx="1"/>
          </p:nvPr>
        </p:nvSpPr>
        <p:spPr>
          <a:xfrm>
            <a:off x="838200" y="1360795"/>
            <a:ext cx="10515600" cy="4351338"/>
          </a:xfrm>
        </p:spPr>
        <p:txBody>
          <a:bodyPr/>
          <a:lstStyle/>
          <a:p>
            <a:pPr marL="0" indent="0">
              <a:buNone/>
            </a:pPr>
            <a:r>
              <a:rPr lang="ca-ES"/>
              <a:t>Speed</a:t>
            </a:r>
          </a:p>
          <a:p>
            <a:endParaRPr lang="ca-ES"/>
          </a:p>
          <a:p>
            <a:pPr marL="0" indent="0">
              <a:buNone/>
            </a:pPr>
            <a:endParaRPr lang="ca-ES"/>
          </a:p>
          <a:p>
            <a:pPr marL="0" indent="0">
              <a:buNone/>
            </a:pPr>
            <a:endParaRPr lang="ca-ES"/>
          </a:p>
          <a:p>
            <a:pPr marL="0" indent="0">
              <a:buNone/>
            </a:pPr>
            <a:endParaRPr lang="ca-ES"/>
          </a:p>
        </p:txBody>
      </p:sp>
      <p:pic>
        <p:nvPicPr>
          <p:cNvPr id="5" name="Imagen 6">
            <a:extLst>
              <a:ext uri="{FF2B5EF4-FFF2-40B4-BE49-F238E27FC236}">
                <a16:creationId xmlns:a16="http://schemas.microsoft.com/office/drawing/2014/main" id="{5E821A6B-9703-499E-80BD-F3CEF496F5C0}"/>
              </a:ext>
            </a:extLst>
          </p:cNvPr>
          <p:cNvPicPr>
            <a:picLocks noChangeAspect="1"/>
          </p:cNvPicPr>
          <p:nvPr/>
        </p:nvPicPr>
        <p:blipFill rotWithShape="1">
          <a:blip r:embed="rId3"/>
          <a:srcRect l="16757" t="38439" r="52567" b="34414"/>
          <a:stretch/>
        </p:blipFill>
        <p:spPr>
          <a:xfrm>
            <a:off x="1931390" y="1101022"/>
            <a:ext cx="3363798" cy="1674490"/>
          </a:xfrm>
          <a:prstGeom prst="rect">
            <a:avLst/>
          </a:prstGeom>
        </p:spPr>
      </p:pic>
      <p:sp>
        <p:nvSpPr>
          <p:cNvPr id="7" name="Fletxa: dreta 6">
            <a:extLst>
              <a:ext uri="{FF2B5EF4-FFF2-40B4-BE49-F238E27FC236}">
                <a16:creationId xmlns:a16="http://schemas.microsoft.com/office/drawing/2014/main" id="{B4D466B7-351B-450F-8766-5174AC6F05E3}"/>
              </a:ext>
            </a:extLst>
          </p:cNvPr>
          <p:cNvSpPr/>
          <p:nvPr/>
        </p:nvSpPr>
        <p:spPr>
          <a:xfrm>
            <a:off x="5501196" y="1517084"/>
            <a:ext cx="1189608" cy="676594"/>
          </a:xfrm>
          <a:prstGeom prst="rightArrow">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9" name="QuadreDeText 8">
            <a:extLst>
              <a:ext uri="{FF2B5EF4-FFF2-40B4-BE49-F238E27FC236}">
                <a16:creationId xmlns:a16="http://schemas.microsoft.com/office/drawing/2014/main" id="{0559A795-0E4D-47DE-830B-EF345F9EEA0A}"/>
              </a:ext>
            </a:extLst>
          </p:cNvPr>
          <p:cNvSpPr txBox="1"/>
          <p:nvPr/>
        </p:nvSpPr>
        <p:spPr>
          <a:xfrm>
            <a:off x="7488327" y="1378327"/>
            <a:ext cx="4532724" cy="954107"/>
          </a:xfrm>
          <a:prstGeom prst="rect">
            <a:avLst/>
          </a:prstGeom>
          <a:noFill/>
        </p:spPr>
        <p:txBody>
          <a:bodyPr wrap="square" rtlCol="0">
            <a:spAutoFit/>
          </a:bodyPr>
          <a:lstStyle/>
          <a:p>
            <a:pPr marL="342900" indent="-342900">
              <a:buFont typeface="Arial" panose="020B0604020202020204" pitchFamily="34" charset="0"/>
              <a:buChar char="•"/>
            </a:pPr>
            <a:r>
              <a:rPr lang="ca-ES" sz="2800"/>
              <a:t>resting/inactive </a:t>
            </a:r>
          </a:p>
          <a:p>
            <a:pPr marL="342900" indent="-342900">
              <a:buFont typeface="Arial" panose="020B0604020202020204" pitchFamily="34" charset="0"/>
              <a:buChar char="•"/>
            </a:pPr>
            <a:r>
              <a:rPr lang="ca-ES" sz="2800"/>
              <a:t>active</a:t>
            </a:r>
          </a:p>
        </p:txBody>
      </p:sp>
    </p:spTree>
    <p:extLst>
      <p:ext uri="{BB962C8B-B14F-4D97-AF65-F5344CB8AC3E}">
        <p14:creationId xmlns:p14="http://schemas.microsoft.com/office/powerpoint/2010/main" val="18958172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D517B3-E315-A36D-4586-6FE627501B3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6DDAE8-0CDD-8151-2756-AA14EF94AD95}"/>
              </a:ext>
            </a:extLst>
          </p:cNvPr>
          <p:cNvSpPr>
            <a:spLocks noGrp="1"/>
          </p:cNvSpPr>
          <p:nvPr>
            <p:ph idx="1"/>
          </p:nvPr>
        </p:nvSpPr>
        <p:spPr>
          <a:xfrm>
            <a:off x="838200" y="1527464"/>
            <a:ext cx="10515600" cy="4956463"/>
          </a:xfrm>
        </p:spPr>
        <p:txBody>
          <a:bodyPr>
            <a:normAutofit fontScale="55000" lnSpcReduction="20000"/>
          </a:bodyPr>
          <a:lstStyle/>
          <a:p>
            <a:pPr algn="l">
              <a:spcAft>
                <a:spcPts val="1200"/>
              </a:spcAft>
              <a:buNone/>
            </a:pPr>
            <a:r>
              <a:rPr lang="en-US" sz="3100" b="0" i="0" dirty="0">
                <a:effectLst/>
                <a:latin typeface="-apple-system"/>
              </a:rPr>
              <a:t>1_Scripts_pre_processing_cutting_gps: Scripts to interpolate GPS tracks to 5 minutes to prepare the data for the HMMs</a:t>
            </a:r>
          </a:p>
          <a:p>
            <a:pPr algn="l">
              <a:spcAft>
                <a:spcPts val="1200"/>
              </a:spcAft>
              <a:buNone/>
            </a:pPr>
            <a:r>
              <a:rPr lang="en-US" sz="3100" b="0" i="0" dirty="0">
                <a:effectLst/>
                <a:latin typeface="-apple-system"/>
              </a:rPr>
              <a:t>2_AXY: Adapted script from PM Collins (2015), later modified by B Clark (2018) for the Grupo Aves Marinas Course to calculate metrics from the accelerometry data and run a random forest model to classify accelerometry and TDR data into flapping flight, resting and diving</a:t>
            </a:r>
          </a:p>
          <a:p>
            <a:pPr algn="l">
              <a:spcAft>
                <a:spcPts val="1200"/>
              </a:spcAft>
              <a:buNone/>
            </a:pPr>
            <a:r>
              <a:rPr lang="en-US" sz="3100" b="0" i="0" dirty="0">
                <a:effectLst/>
                <a:latin typeface="-apple-system"/>
              </a:rPr>
              <a:t>3_WD: Adapted script from Z. </a:t>
            </a:r>
            <a:r>
              <a:rPr lang="en-US" sz="3100" b="0" i="0" dirty="0" err="1">
                <a:effectLst/>
                <a:latin typeface="-apple-system"/>
              </a:rPr>
              <a:t>Zajkova</a:t>
            </a:r>
            <a:r>
              <a:rPr lang="en-US" sz="3100" b="0" i="0" dirty="0">
                <a:effectLst/>
                <a:latin typeface="-apple-system"/>
              </a:rPr>
              <a:t> to extract 6s migrate GLS wet-dry data and match this data to GPS positions.</a:t>
            </a:r>
          </a:p>
          <a:p>
            <a:pPr algn="l">
              <a:spcAft>
                <a:spcPts val="1200"/>
              </a:spcAft>
              <a:buNone/>
            </a:pPr>
            <a:r>
              <a:rPr lang="en-US" sz="3100" b="0" i="0" dirty="0">
                <a:effectLst/>
                <a:latin typeface="-apple-system"/>
              </a:rPr>
              <a:t>4_TDR: Clean TDR data using the package </a:t>
            </a:r>
            <a:r>
              <a:rPr lang="en-US" sz="3100" b="0" i="0" dirty="0" err="1">
                <a:effectLst/>
                <a:latin typeface="-apple-system"/>
              </a:rPr>
              <a:t>diveMove</a:t>
            </a:r>
            <a:r>
              <a:rPr lang="en-US" sz="3100" b="0" i="0" dirty="0">
                <a:effectLst/>
                <a:latin typeface="-apple-system"/>
              </a:rPr>
              <a:t> to extract number and duration of dives.</a:t>
            </a:r>
          </a:p>
          <a:p>
            <a:pPr algn="l">
              <a:spcAft>
                <a:spcPts val="1200"/>
              </a:spcAft>
              <a:buNone/>
            </a:pPr>
            <a:r>
              <a:rPr lang="en-US" sz="3100" b="0" i="0" dirty="0">
                <a:effectLst/>
                <a:latin typeface="-apple-system"/>
              </a:rPr>
              <a:t>5_Bring_Everything_together: Combined GPS, WD, TDR and accelerometry data create known states dataset</a:t>
            </a:r>
          </a:p>
          <a:p>
            <a:pPr algn="l">
              <a:spcAft>
                <a:spcPts val="1200"/>
              </a:spcAft>
              <a:buNone/>
            </a:pPr>
            <a:r>
              <a:rPr lang="en-US" sz="3100" b="0" i="0" dirty="0">
                <a:effectLst/>
                <a:latin typeface="-apple-system"/>
              </a:rPr>
              <a:t>6_HMM run HMMs on the informed dataset and on the full GPS dataset</a:t>
            </a:r>
          </a:p>
          <a:p>
            <a:pPr algn="l">
              <a:spcAft>
                <a:spcPts val="1200"/>
              </a:spcAft>
              <a:buNone/>
            </a:pPr>
            <a:r>
              <a:rPr lang="en-US" sz="3100" b="0" i="0" dirty="0">
                <a:effectLst/>
                <a:latin typeface="-apple-system"/>
              </a:rPr>
              <a:t>7_Confusion_matrices: create and plot confusion matrices for the results of the HMM models</a:t>
            </a:r>
          </a:p>
          <a:p>
            <a:pPr algn="l">
              <a:spcAft>
                <a:spcPts val="1200"/>
              </a:spcAft>
              <a:buNone/>
            </a:pPr>
            <a:r>
              <a:rPr lang="en-US" sz="3100" b="0" i="0" dirty="0">
                <a:effectLst/>
                <a:latin typeface="-apple-system"/>
              </a:rPr>
              <a:t>8_Plots: plot the results of the HMM supervision onto a map</a:t>
            </a:r>
          </a:p>
          <a:p>
            <a:pPr marL="0" indent="0" algn="l">
              <a:buNone/>
            </a:pPr>
            <a:r>
              <a:rPr lang="en-US" sz="3100" b="0" i="0" dirty="0">
                <a:effectLst/>
                <a:latin typeface="-apple-system"/>
              </a:rPr>
              <a:t>9_summary_step_turning_angle: summarize step and turning angle of the HMM models to visualize how they are affected by semi-supervision.</a:t>
            </a:r>
          </a:p>
          <a:p>
            <a:endParaRPr lang="en-US" dirty="0"/>
          </a:p>
        </p:txBody>
      </p:sp>
      <p:sp>
        <p:nvSpPr>
          <p:cNvPr id="6" name="Rectángulo 3">
            <a:extLst>
              <a:ext uri="{FF2B5EF4-FFF2-40B4-BE49-F238E27FC236}">
                <a16:creationId xmlns:a16="http://schemas.microsoft.com/office/drawing/2014/main" id="{94F65DA5-8F36-9D15-100A-80299B76F97C}"/>
              </a:ext>
            </a:extLst>
          </p:cNvPr>
          <p:cNvSpPr/>
          <p:nvPr/>
        </p:nvSpPr>
        <p:spPr>
          <a:xfrm>
            <a:off x="0" y="-2"/>
            <a:ext cx="12192000" cy="1135683"/>
          </a:xfrm>
          <a:prstGeom prst="rect">
            <a:avLst/>
          </a:prstGeom>
          <a:solidFill>
            <a:srgbClr val="002060"/>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 name="Imagen 4">
            <a:extLst>
              <a:ext uri="{FF2B5EF4-FFF2-40B4-BE49-F238E27FC236}">
                <a16:creationId xmlns:a16="http://schemas.microsoft.com/office/drawing/2014/main" id="{6A311CFF-4073-F8A4-5899-7B4D41A2B80C}"/>
              </a:ext>
            </a:extLst>
          </p:cNvPr>
          <p:cNvPicPr>
            <a:picLocks noChangeAspect="1"/>
          </p:cNvPicPr>
          <p:nvPr/>
        </p:nvPicPr>
        <p:blipFill>
          <a:blip r:embed="rId3"/>
          <a:stretch>
            <a:fillRect/>
          </a:stretch>
        </p:blipFill>
        <p:spPr>
          <a:xfrm>
            <a:off x="-77799" y="-1"/>
            <a:ext cx="2114720" cy="1135683"/>
          </a:xfrm>
          <a:prstGeom prst="rect">
            <a:avLst/>
          </a:prstGeom>
        </p:spPr>
      </p:pic>
      <p:sp>
        <p:nvSpPr>
          <p:cNvPr id="8" name="Título 1">
            <a:extLst>
              <a:ext uri="{FF2B5EF4-FFF2-40B4-BE49-F238E27FC236}">
                <a16:creationId xmlns:a16="http://schemas.microsoft.com/office/drawing/2014/main" id="{C058116C-9B0B-970F-3FC5-AB9C7F0D1C12}"/>
              </a:ext>
            </a:extLst>
          </p:cNvPr>
          <p:cNvSpPr txBox="1">
            <a:spLocks/>
          </p:cNvSpPr>
          <p:nvPr/>
        </p:nvSpPr>
        <p:spPr>
          <a:xfrm>
            <a:off x="2036921" y="-94941"/>
            <a:ext cx="9067800" cy="12306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dirty="0">
                <a:solidFill>
                  <a:schemeClr val="bg1"/>
                </a:solidFill>
              </a:rPr>
              <a:t>Work Flow</a:t>
            </a:r>
          </a:p>
        </p:txBody>
      </p:sp>
      <p:sp>
        <p:nvSpPr>
          <p:cNvPr id="2" name="Rectangle 1">
            <a:extLst>
              <a:ext uri="{FF2B5EF4-FFF2-40B4-BE49-F238E27FC236}">
                <a16:creationId xmlns:a16="http://schemas.microsoft.com/office/drawing/2014/main" id="{D94A2129-B1AF-690F-6869-89C32BD91E34}"/>
              </a:ext>
            </a:extLst>
          </p:cNvPr>
          <p:cNvSpPr/>
          <p:nvPr/>
        </p:nvSpPr>
        <p:spPr>
          <a:xfrm>
            <a:off x="838200" y="4270667"/>
            <a:ext cx="10266521" cy="41563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49164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idor de contingut 2">
            <a:extLst>
              <a:ext uri="{FF2B5EF4-FFF2-40B4-BE49-F238E27FC236}">
                <a16:creationId xmlns:a16="http://schemas.microsoft.com/office/drawing/2014/main" id="{6DB3A531-1130-2FDA-FD5F-A371361CB1A0}"/>
              </a:ext>
            </a:extLst>
          </p:cNvPr>
          <p:cNvSpPr txBox="1">
            <a:spLocks/>
          </p:cNvSpPr>
          <p:nvPr/>
        </p:nvSpPr>
        <p:spPr>
          <a:xfrm>
            <a:off x="838200" y="197845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ca-ES" sz="3200" dirty="0"/>
          </a:p>
          <a:p>
            <a:pPr marL="0" indent="0">
              <a:buFont typeface="Arial" panose="020B0604020202020204" pitchFamily="34" charset="0"/>
              <a:buNone/>
            </a:pPr>
            <a:r>
              <a:rPr lang="ca-ES" sz="3200" dirty="0"/>
              <a:t>AxyTreck:</a:t>
            </a:r>
          </a:p>
          <a:p>
            <a:pPr lvl="1"/>
            <a:r>
              <a:rPr lang="ca-ES" sz="3200" dirty="0"/>
              <a:t>GPS data (5 min)</a:t>
            </a:r>
          </a:p>
          <a:p>
            <a:pPr lvl="1"/>
            <a:r>
              <a:rPr lang="ca-ES" sz="3200" dirty="0"/>
              <a:t>Time Depth Recorder (1s)</a:t>
            </a:r>
          </a:p>
          <a:p>
            <a:pPr lvl="1"/>
            <a:r>
              <a:rPr lang="ca-ES" sz="3200" dirty="0"/>
              <a:t> Accelerometry (25Hz)</a:t>
            </a:r>
          </a:p>
          <a:p>
            <a:pPr lvl="1"/>
            <a:endParaRPr lang="ca-ES" sz="3200" dirty="0"/>
          </a:p>
        </p:txBody>
      </p:sp>
      <p:pic>
        <p:nvPicPr>
          <p:cNvPr id="9" name="Imatge 3">
            <a:extLst>
              <a:ext uri="{FF2B5EF4-FFF2-40B4-BE49-F238E27FC236}">
                <a16:creationId xmlns:a16="http://schemas.microsoft.com/office/drawing/2014/main" id="{36074EC8-10F2-9EE0-8A7F-A41C99ED5175}"/>
              </a:ext>
            </a:extLst>
          </p:cNvPr>
          <p:cNvPicPr>
            <a:picLocks noChangeAspect="1"/>
          </p:cNvPicPr>
          <p:nvPr/>
        </p:nvPicPr>
        <p:blipFill>
          <a:blip r:embed="rId2"/>
          <a:stretch>
            <a:fillRect/>
          </a:stretch>
        </p:blipFill>
        <p:spPr>
          <a:xfrm>
            <a:off x="7729971" y="2377603"/>
            <a:ext cx="4476750" cy="2981325"/>
          </a:xfrm>
          <a:prstGeom prst="rect">
            <a:avLst/>
          </a:prstGeom>
        </p:spPr>
      </p:pic>
      <p:pic>
        <p:nvPicPr>
          <p:cNvPr id="10" name="Imatge 4">
            <a:extLst>
              <a:ext uri="{FF2B5EF4-FFF2-40B4-BE49-F238E27FC236}">
                <a16:creationId xmlns:a16="http://schemas.microsoft.com/office/drawing/2014/main" id="{930FD0A8-A7BF-BD00-1AE8-120F013C57A0}"/>
              </a:ext>
            </a:extLst>
          </p:cNvPr>
          <p:cNvPicPr>
            <a:picLocks noChangeAspect="1"/>
          </p:cNvPicPr>
          <p:nvPr/>
        </p:nvPicPr>
        <p:blipFill>
          <a:blip r:embed="rId3"/>
          <a:stretch>
            <a:fillRect/>
          </a:stretch>
        </p:blipFill>
        <p:spPr>
          <a:xfrm>
            <a:off x="8996796" y="1187883"/>
            <a:ext cx="3209925" cy="790575"/>
          </a:xfrm>
          <a:prstGeom prst="rect">
            <a:avLst/>
          </a:prstGeom>
        </p:spPr>
      </p:pic>
      <p:sp>
        <p:nvSpPr>
          <p:cNvPr id="12" name="Rectángulo 3">
            <a:extLst>
              <a:ext uri="{FF2B5EF4-FFF2-40B4-BE49-F238E27FC236}">
                <a16:creationId xmlns:a16="http://schemas.microsoft.com/office/drawing/2014/main" id="{013C9738-2000-FC1B-BD20-91DEB0E4CE04}"/>
              </a:ext>
            </a:extLst>
          </p:cNvPr>
          <p:cNvSpPr/>
          <p:nvPr/>
        </p:nvSpPr>
        <p:spPr>
          <a:xfrm>
            <a:off x="0" y="-2"/>
            <a:ext cx="12192000" cy="1135683"/>
          </a:xfrm>
          <a:prstGeom prst="rect">
            <a:avLst/>
          </a:prstGeom>
          <a:solidFill>
            <a:srgbClr val="002060"/>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3" name="Imagen 4">
            <a:extLst>
              <a:ext uri="{FF2B5EF4-FFF2-40B4-BE49-F238E27FC236}">
                <a16:creationId xmlns:a16="http://schemas.microsoft.com/office/drawing/2014/main" id="{E23C8F82-3513-170F-D150-15EEE0B1479C}"/>
              </a:ext>
            </a:extLst>
          </p:cNvPr>
          <p:cNvPicPr>
            <a:picLocks noChangeAspect="1"/>
          </p:cNvPicPr>
          <p:nvPr/>
        </p:nvPicPr>
        <p:blipFill>
          <a:blip r:embed="rId4"/>
          <a:stretch>
            <a:fillRect/>
          </a:stretch>
        </p:blipFill>
        <p:spPr>
          <a:xfrm>
            <a:off x="-77799" y="-1"/>
            <a:ext cx="2114720" cy="1135683"/>
          </a:xfrm>
          <a:prstGeom prst="rect">
            <a:avLst/>
          </a:prstGeom>
        </p:spPr>
      </p:pic>
      <p:sp>
        <p:nvSpPr>
          <p:cNvPr id="14" name="Título 1">
            <a:extLst>
              <a:ext uri="{FF2B5EF4-FFF2-40B4-BE49-F238E27FC236}">
                <a16:creationId xmlns:a16="http://schemas.microsoft.com/office/drawing/2014/main" id="{D52D3F84-3F7A-A9DC-D793-F9A348DFDD63}"/>
              </a:ext>
            </a:extLst>
          </p:cNvPr>
          <p:cNvSpPr txBox="1">
            <a:spLocks/>
          </p:cNvSpPr>
          <p:nvPr/>
        </p:nvSpPr>
        <p:spPr>
          <a:xfrm>
            <a:off x="2036921" y="-94941"/>
            <a:ext cx="9067800" cy="12306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dirty="0">
                <a:solidFill>
                  <a:schemeClr val="bg1"/>
                </a:solidFill>
              </a:rPr>
              <a:t>Device</a:t>
            </a:r>
          </a:p>
        </p:txBody>
      </p:sp>
    </p:spTree>
    <p:extLst>
      <p:ext uri="{BB962C8B-B14F-4D97-AF65-F5344CB8AC3E}">
        <p14:creationId xmlns:p14="http://schemas.microsoft.com/office/powerpoint/2010/main" val="6741541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FA587D-C2B7-F8AD-8472-805B029A4A0A}"/>
              </a:ext>
            </a:extLst>
          </p:cNvPr>
          <p:cNvSpPr>
            <a:spLocks noGrp="1"/>
          </p:cNvSpPr>
          <p:nvPr>
            <p:ph idx="1"/>
          </p:nvPr>
        </p:nvSpPr>
        <p:spPr>
          <a:xfrm>
            <a:off x="131618" y="1253331"/>
            <a:ext cx="10515600" cy="783287"/>
          </a:xfrm>
        </p:spPr>
        <p:txBody>
          <a:bodyPr>
            <a:normAutofit lnSpcReduction="10000"/>
          </a:bodyPr>
          <a:lstStyle/>
          <a:p>
            <a:pPr marL="0" indent="0">
              <a:buNone/>
            </a:pPr>
            <a:r>
              <a:rPr lang="en-US" dirty="0"/>
              <a:t>https://cran.r-project.org/web/packages/diveMove/vignettes/diveMove.html</a:t>
            </a:r>
          </a:p>
        </p:txBody>
      </p:sp>
      <p:sp>
        <p:nvSpPr>
          <p:cNvPr id="4" name="Rectángulo 3">
            <a:extLst>
              <a:ext uri="{FF2B5EF4-FFF2-40B4-BE49-F238E27FC236}">
                <a16:creationId xmlns:a16="http://schemas.microsoft.com/office/drawing/2014/main" id="{B4BEEB3F-78DA-E468-B4F4-99966DF8848E}"/>
              </a:ext>
            </a:extLst>
          </p:cNvPr>
          <p:cNvSpPr/>
          <p:nvPr/>
        </p:nvSpPr>
        <p:spPr>
          <a:xfrm>
            <a:off x="0" y="-2"/>
            <a:ext cx="12192000" cy="1135683"/>
          </a:xfrm>
          <a:prstGeom prst="rect">
            <a:avLst/>
          </a:prstGeom>
          <a:solidFill>
            <a:srgbClr val="002060"/>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Imagen 4">
            <a:extLst>
              <a:ext uri="{FF2B5EF4-FFF2-40B4-BE49-F238E27FC236}">
                <a16:creationId xmlns:a16="http://schemas.microsoft.com/office/drawing/2014/main" id="{614F8EFE-3944-16AD-1C55-9F251C41A829}"/>
              </a:ext>
            </a:extLst>
          </p:cNvPr>
          <p:cNvPicPr>
            <a:picLocks noChangeAspect="1"/>
          </p:cNvPicPr>
          <p:nvPr/>
        </p:nvPicPr>
        <p:blipFill>
          <a:blip r:embed="rId3"/>
          <a:stretch>
            <a:fillRect/>
          </a:stretch>
        </p:blipFill>
        <p:spPr>
          <a:xfrm>
            <a:off x="-77799" y="-1"/>
            <a:ext cx="2114720" cy="1135683"/>
          </a:xfrm>
          <a:prstGeom prst="rect">
            <a:avLst/>
          </a:prstGeom>
        </p:spPr>
      </p:pic>
      <p:sp>
        <p:nvSpPr>
          <p:cNvPr id="10" name="Título 1">
            <a:extLst>
              <a:ext uri="{FF2B5EF4-FFF2-40B4-BE49-F238E27FC236}">
                <a16:creationId xmlns:a16="http://schemas.microsoft.com/office/drawing/2014/main" id="{414B09F5-7FE9-2CD5-CD29-75E0D6C1A6A6}"/>
              </a:ext>
            </a:extLst>
          </p:cNvPr>
          <p:cNvSpPr txBox="1">
            <a:spLocks/>
          </p:cNvSpPr>
          <p:nvPr/>
        </p:nvSpPr>
        <p:spPr>
          <a:xfrm>
            <a:off x="2036921" y="-94941"/>
            <a:ext cx="9067800" cy="12306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dirty="0" err="1">
                <a:solidFill>
                  <a:schemeClr val="bg1"/>
                </a:solidFill>
              </a:rPr>
              <a:t>DiveMove</a:t>
            </a:r>
            <a:endParaRPr lang="en-CA" dirty="0">
              <a:solidFill>
                <a:schemeClr val="bg1"/>
              </a:solidFill>
            </a:endParaRPr>
          </a:p>
        </p:txBody>
      </p:sp>
      <p:sp>
        <p:nvSpPr>
          <p:cNvPr id="12" name="Contenidor de contingut 2">
            <a:extLst>
              <a:ext uri="{FF2B5EF4-FFF2-40B4-BE49-F238E27FC236}">
                <a16:creationId xmlns:a16="http://schemas.microsoft.com/office/drawing/2014/main" id="{AE4162EB-1865-507C-5CC7-A3DC37D0656B}"/>
              </a:ext>
            </a:extLst>
          </p:cNvPr>
          <p:cNvSpPr txBox="1">
            <a:spLocks/>
          </p:cNvSpPr>
          <p:nvPr/>
        </p:nvSpPr>
        <p:spPr>
          <a:xfrm>
            <a:off x="703118" y="2370137"/>
            <a:ext cx="626745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ca-ES" dirty="0"/>
              <a:t>DiveMove Package allows you to:</a:t>
            </a:r>
          </a:p>
          <a:p>
            <a:r>
              <a:rPr lang="ca-ES" dirty="0"/>
              <a:t>callibrate depth readings to correct for shifts in the pressure transducer</a:t>
            </a:r>
          </a:p>
          <a:p>
            <a:r>
              <a:rPr lang="ca-ES" dirty="0"/>
              <a:t>calculate dive statistics (# dives,</a:t>
            </a:r>
            <a:r>
              <a:rPr lang="en-US" dirty="0"/>
              <a:t> maximum depth, dive duration, bottom time, post-dive duration, and summaries for each dive phase, among other standard dive statistics</a:t>
            </a:r>
            <a:r>
              <a:rPr lang="ca-ES" dirty="0"/>
              <a:t>)</a:t>
            </a:r>
          </a:p>
          <a:p>
            <a:r>
              <a:rPr lang="en-US" dirty="0" err="1"/>
              <a:t>plotly</a:t>
            </a:r>
            <a:r>
              <a:rPr lang="en-US" dirty="0"/>
              <a:t> plots to visualize the entire dive record</a:t>
            </a:r>
            <a:endParaRPr lang="ca-ES" dirty="0"/>
          </a:p>
          <a:p>
            <a:endParaRPr lang="ca-ES" dirty="0"/>
          </a:p>
        </p:txBody>
      </p:sp>
      <p:pic>
        <p:nvPicPr>
          <p:cNvPr id="13" name="Picture 2" descr="Result of filtering method for zero offset correction of diving depth time series.&#10;Corrupted input time series (A), first filter (median) using a moving window of size 12 (1 min) and second filter (0.35 quantile) using moving window of size 720 (1 h) (B), and corrected depth (corrupted series minus last filter) (C). The y-axis limits are restricted to be approximately equal to the range of surface depth in the time series for clarity.">
            <a:extLst>
              <a:ext uri="{FF2B5EF4-FFF2-40B4-BE49-F238E27FC236}">
                <a16:creationId xmlns:a16="http://schemas.microsoft.com/office/drawing/2014/main" id="{69CFE040-2D05-18A0-02F4-8D7E62C347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8386" y="2252992"/>
            <a:ext cx="4468483" cy="4468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801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8CD6F-CC4C-AF0C-89D4-0FF9BB913EA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C3D7A7A-FF57-5475-812A-FA3DE344419E}"/>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39547246-1523-E766-5C4F-CC5A54040201}"/>
              </a:ext>
            </a:extLst>
          </p:cNvPr>
          <p:cNvPicPr>
            <a:picLocks noChangeAspect="1"/>
          </p:cNvPicPr>
          <p:nvPr/>
        </p:nvPicPr>
        <p:blipFill>
          <a:blip r:embed="rId2"/>
          <a:stretch>
            <a:fillRect/>
          </a:stretch>
        </p:blipFill>
        <p:spPr>
          <a:xfrm>
            <a:off x="72736" y="1576898"/>
            <a:ext cx="12192000" cy="5281102"/>
          </a:xfrm>
          <a:prstGeom prst="rect">
            <a:avLst/>
          </a:prstGeom>
        </p:spPr>
      </p:pic>
      <p:sp>
        <p:nvSpPr>
          <p:cNvPr id="6" name="Rectángulo 3">
            <a:extLst>
              <a:ext uri="{FF2B5EF4-FFF2-40B4-BE49-F238E27FC236}">
                <a16:creationId xmlns:a16="http://schemas.microsoft.com/office/drawing/2014/main" id="{B55D37A7-4959-173F-2016-0C0E879389AE}"/>
              </a:ext>
            </a:extLst>
          </p:cNvPr>
          <p:cNvSpPr/>
          <p:nvPr/>
        </p:nvSpPr>
        <p:spPr>
          <a:xfrm>
            <a:off x="0" y="-2"/>
            <a:ext cx="12192000" cy="1135683"/>
          </a:xfrm>
          <a:prstGeom prst="rect">
            <a:avLst/>
          </a:prstGeom>
          <a:solidFill>
            <a:srgbClr val="002060"/>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 name="Imagen 4">
            <a:extLst>
              <a:ext uri="{FF2B5EF4-FFF2-40B4-BE49-F238E27FC236}">
                <a16:creationId xmlns:a16="http://schemas.microsoft.com/office/drawing/2014/main" id="{6EFFE00E-42FF-1FD4-D024-2EBDAFD1ED8A}"/>
              </a:ext>
            </a:extLst>
          </p:cNvPr>
          <p:cNvPicPr>
            <a:picLocks noChangeAspect="1"/>
          </p:cNvPicPr>
          <p:nvPr/>
        </p:nvPicPr>
        <p:blipFill>
          <a:blip r:embed="rId3"/>
          <a:stretch>
            <a:fillRect/>
          </a:stretch>
        </p:blipFill>
        <p:spPr>
          <a:xfrm>
            <a:off x="-77799" y="-1"/>
            <a:ext cx="2114720" cy="1135683"/>
          </a:xfrm>
          <a:prstGeom prst="rect">
            <a:avLst/>
          </a:prstGeom>
        </p:spPr>
      </p:pic>
      <p:sp>
        <p:nvSpPr>
          <p:cNvPr id="8" name="Título 1">
            <a:extLst>
              <a:ext uri="{FF2B5EF4-FFF2-40B4-BE49-F238E27FC236}">
                <a16:creationId xmlns:a16="http://schemas.microsoft.com/office/drawing/2014/main" id="{24D79331-1B33-46CC-F285-BF976295EBEB}"/>
              </a:ext>
            </a:extLst>
          </p:cNvPr>
          <p:cNvSpPr txBox="1">
            <a:spLocks/>
          </p:cNvSpPr>
          <p:nvPr/>
        </p:nvSpPr>
        <p:spPr>
          <a:xfrm>
            <a:off x="2036921" y="-94941"/>
            <a:ext cx="9067800" cy="12306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dirty="0">
                <a:solidFill>
                  <a:schemeClr val="bg1"/>
                </a:solidFill>
              </a:rPr>
              <a:t>Framework4</a:t>
            </a:r>
          </a:p>
        </p:txBody>
      </p:sp>
    </p:spTree>
    <p:extLst>
      <p:ext uri="{BB962C8B-B14F-4D97-AF65-F5344CB8AC3E}">
        <p14:creationId xmlns:p14="http://schemas.microsoft.com/office/powerpoint/2010/main" val="24864602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1B322-C9BC-DB54-48F4-67F913366DE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003C9A6-812B-E88D-211F-6FE502A72829}"/>
              </a:ext>
            </a:extLst>
          </p:cNvPr>
          <p:cNvPicPr>
            <a:picLocks noGrp="1" noChangeAspect="1"/>
          </p:cNvPicPr>
          <p:nvPr>
            <p:ph idx="1"/>
          </p:nvPr>
        </p:nvPicPr>
        <p:blipFill>
          <a:blip r:embed="rId2"/>
          <a:stretch>
            <a:fillRect/>
          </a:stretch>
        </p:blipFill>
        <p:spPr>
          <a:xfrm>
            <a:off x="267447" y="1690689"/>
            <a:ext cx="6509325" cy="2122776"/>
          </a:xfrm>
        </p:spPr>
      </p:pic>
      <p:sp>
        <p:nvSpPr>
          <p:cNvPr id="6" name="Rectángulo 3">
            <a:extLst>
              <a:ext uri="{FF2B5EF4-FFF2-40B4-BE49-F238E27FC236}">
                <a16:creationId xmlns:a16="http://schemas.microsoft.com/office/drawing/2014/main" id="{B2E090B7-98A2-CD6A-3BF7-36659BB0765B}"/>
              </a:ext>
            </a:extLst>
          </p:cNvPr>
          <p:cNvSpPr/>
          <p:nvPr/>
        </p:nvSpPr>
        <p:spPr>
          <a:xfrm>
            <a:off x="0" y="-2"/>
            <a:ext cx="12192000" cy="1135683"/>
          </a:xfrm>
          <a:prstGeom prst="rect">
            <a:avLst/>
          </a:prstGeom>
          <a:solidFill>
            <a:srgbClr val="002060"/>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 name="Imagen 4">
            <a:extLst>
              <a:ext uri="{FF2B5EF4-FFF2-40B4-BE49-F238E27FC236}">
                <a16:creationId xmlns:a16="http://schemas.microsoft.com/office/drawing/2014/main" id="{84ECE05E-6656-DBD2-6B2C-31E193B92D45}"/>
              </a:ext>
            </a:extLst>
          </p:cNvPr>
          <p:cNvPicPr>
            <a:picLocks noChangeAspect="1"/>
          </p:cNvPicPr>
          <p:nvPr/>
        </p:nvPicPr>
        <p:blipFill>
          <a:blip r:embed="rId3"/>
          <a:stretch>
            <a:fillRect/>
          </a:stretch>
        </p:blipFill>
        <p:spPr>
          <a:xfrm>
            <a:off x="-77799" y="-1"/>
            <a:ext cx="2114720" cy="1135683"/>
          </a:xfrm>
          <a:prstGeom prst="rect">
            <a:avLst/>
          </a:prstGeom>
        </p:spPr>
      </p:pic>
      <p:sp>
        <p:nvSpPr>
          <p:cNvPr id="8" name="Título 1">
            <a:extLst>
              <a:ext uri="{FF2B5EF4-FFF2-40B4-BE49-F238E27FC236}">
                <a16:creationId xmlns:a16="http://schemas.microsoft.com/office/drawing/2014/main" id="{E4755981-E60E-3F78-2CB0-0EF5DBA25EEE}"/>
              </a:ext>
            </a:extLst>
          </p:cNvPr>
          <p:cNvSpPr txBox="1">
            <a:spLocks/>
          </p:cNvSpPr>
          <p:nvPr/>
        </p:nvSpPr>
        <p:spPr>
          <a:xfrm>
            <a:off x="2036921" y="-94941"/>
            <a:ext cx="9067800" cy="12306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dirty="0">
                <a:solidFill>
                  <a:schemeClr val="bg1"/>
                </a:solidFill>
              </a:rPr>
              <a:t>Variable-time segmentation</a:t>
            </a:r>
          </a:p>
        </p:txBody>
      </p:sp>
      <p:pic>
        <p:nvPicPr>
          <p:cNvPr id="14" name="Picture 13">
            <a:extLst>
              <a:ext uri="{FF2B5EF4-FFF2-40B4-BE49-F238E27FC236}">
                <a16:creationId xmlns:a16="http://schemas.microsoft.com/office/drawing/2014/main" id="{5F3F9D2E-DEFE-4EC9-A678-E3BFCAE678CB}"/>
              </a:ext>
            </a:extLst>
          </p:cNvPr>
          <p:cNvPicPr>
            <a:picLocks noChangeAspect="1"/>
          </p:cNvPicPr>
          <p:nvPr/>
        </p:nvPicPr>
        <p:blipFill>
          <a:blip r:embed="rId4"/>
          <a:stretch>
            <a:fillRect/>
          </a:stretch>
        </p:blipFill>
        <p:spPr>
          <a:xfrm>
            <a:off x="6972813" y="3429000"/>
            <a:ext cx="4841732" cy="3262744"/>
          </a:xfrm>
          <a:prstGeom prst="rect">
            <a:avLst/>
          </a:prstGeom>
        </p:spPr>
      </p:pic>
    </p:spTree>
    <p:extLst>
      <p:ext uri="{BB962C8B-B14F-4D97-AF65-F5344CB8AC3E}">
        <p14:creationId xmlns:p14="http://schemas.microsoft.com/office/powerpoint/2010/main" val="14450031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4DD46-F170-3E78-99F9-9ACAC1DD7B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81D2FB-BE95-6FA2-AE5A-B7E78DD98D2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D02C07B7-52C0-9E9B-41EB-EF91B08BF35A}"/>
              </a:ext>
            </a:extLst>
          </p:cNvPr>
          <p:cNvPicPr>
            <a:picLocks noGrp="1" noChangeAspect="1"/>
          </p:cNvPicPr>
          <p:nvPr>
            <p:ph idx="1"/>
          </p:nvPr>
        </p:nvPicPr>
        <p:blipFill>
          <a:blip r:embed="rId3"/>
          <a:stretch>
            <a:fillRect/>
          </a:stretch>
        </p:blipFill>
        <p:spPr>
          <a:xfrm>
            <a:off x="267448" y="1690689"/>
            <a:ext cx="6008662" cy="1959503"/>
          </a:xfrm>
        </p:spPr>
      </p:pic>
      <p:sp>
        <p:nvSpPr>
          <p:cNvPr id="6" name="Rectángulo 3">
            <a:extLst>
              <a:ext uri="{FF2B5EF4-FFF2-40B4-BE49-F238E27FC236}">
                <a16:creationId xmlns:a16="http://schemas.microsoft.com/office/drawing/2014/main" id="{F4C40999-E3F1-70FB-B4FD-F5CF369C114F}"/>
              </a:ext>
            </a:extLst>
          </p:cNvPr>
          <p:cNvSpPr/>
          <p:nvPr/>
        </p:nvSpPr>
        <p:spPr>
          <a:xfrm>
            <a:off x="0" y="-2"/>
            <a:ext cx="12192000" cy="1135683"/>
          </a:xfrm>
          <a:prstGeom prst="rect">
            <a:avLst/>
          </a:prstGeom>
          <a:solidFill>
            <a:srgbClr val="002060"/>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 name="Imagen 4">
            <a:extLst>
              <a:ext uri="{FF2B5EF4-FFF2-40B4-BE49-F238E27FC236}">
                <a16:creationId xmlns:a16="http://schemas.microsoft.com/office/drawing/2014/main" id="{B7A9936A-C5B3-A4C5-004F-03A698EA7DDF}"/>
              </a:ext>
            </a:extLst>
          </p:cNvPr>
          <p:cNvPicPr>
            <a:picLocks noChangeAspect="1"/>
          </p:cNvPicPr>
          <p:nvPr/>
        </p:nvPicPr>
        <p:blipFill>
          <a:blip r:embed="rId4"/>
          <a:stretch>
            <a:fillRect/>
          </a:stretch>
        </p:blipFill>
        <p:spPr>
          <a:xfrm>
            <a:off x="-77799" y="-1"/>
            <a:ext cx="2114720" cy="1135683"/>
          </a:xfrm>
          <a:prstGeom prst="rect">
            <a:avLst/>
          </a:prstGeom>
        </p:spPr>
      </p:pic>
      <p:sp>
        <p:nvSpPr>
          <p:cNvPr id="8" name="Título 1">
            <a:extLst>
              <a:ext uri="{FF2B5EF4-FFF2-40B4-BE49-F238E27FC236}">
                <a16:creationId xmlns:a16="http://schemas.microsoft.com/office/drawing/2014/main" id="{892F0E51-1AA1-92A6-FE8A-E619E4836495}"/>
              </a:ext>
            </a:extLst>
          </p:cNvPr>
          <p:cNvSpPr txBox="1">
            <a:spLocks/>
          </p:cNvSpPr>
          <p:nvPr/>
        </p:nvSpPr>
        <p:spPr>
          <a:xfrm>
            <a:off x="2036921" y="-94941"/>
            <a:ext cx="9067800" cy="12306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dirty="0">
                <a:solidFill>
                  <a:schemeClr val="bg1"/>
                </a:solidFill>
              </a:rPr>
              <a:t>Variable-time segmentation</a:t>
            </a:r>
          </a:p>
        </p:txBody>
      </p:sp>
      <p:pic>
        <p:nvPicPr>
          <p:cNvPr id="4" name="Picture 3">
            <a:extLst>
              <a:ext uri="{FF2B5EF4-FFF2-40B4-BE49-F238E27FC236}">
                <a16:creationId xmlns:a16="http://schemas.microsoft.com/office/drawing/2014/main" id="{80ABF11B-DF2F-75D6-6DAA-8A271A65DE00}"/>
              </a:ext>
            </a:extLst>
          </p:cNvPr>
          <p:cNvPicPr>
            <a:picLocks noChangeAspect="1"/>
          </p:cNvPicPr>
          <p:nvPr/>
        </p:nvPicPr>
        <p:blipFill>
          <a:blip r:embed="rId5"/>
          <a:stretch>
            <a:fillRect/>
          </a:stretch>
        </p:blipFill>
        <p:spPr>
          <a:xfrm>
            <a:off x="589121" y="3978134"/>
            <a:ext cx="10837274" cy="2647273"/>
          </a:xfrm>
          <a:prstGeom prst="rect">
            <a:avLst/>
          </a:prstGeom>
        </p:spPr>
      </p:pic>
      <p:pic>
        <p:nvPicPr>
          <p:cNvPr id="10" name="Picture 9">
            <a:extLst>
              <a:ext uri="{FF2B5EF4-FFF2-40B4-BE49-F238E27FC236}">
                <a16:creationId xmlns:a16="http://schemas.microsoft.com/office/drawing/2014/main" id="{3AC8A98A-7EA8-610E-F7C1-44D6662FAE31}"/>
              </a:ext>
            </a:extLst>
          </p:cNvPr>
          <p:cNvPicPr>
            <a:picLocks noChangeAspect="1"/>
          </p:cNvPicPr>
          <p:nvPr/>
        </p:nvPicPr>
        <p:blipFill>
          <a:blip r:embed="rId6"/>
          <a:srcRect b="35263"/>
          <a:stretch/>
        </p:blipFill>
        <p:spPr>
          <a:xfrm>
            <a:off x="589121" y="3685300"/>
            <a:ext cx="10837274" cy="519900"/>
          </a:xfrm>
          <a:prstGeom prst="rect">
            <a:avLst/>
          </a:prstGeom>
        </p:spPr>
      </p:pic>
    </p:spTree>
    <p:extLst>
      <p:ext uri="{BB962C8B-B14F-4D97-AF65-F5344CB8AC3E}">
        <p14:creationId xmlns:p14="http://schemas.microsoft.com/office/powerpoint/2010/main" val="31318632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5E649AA-855B-4CC4-2665-D0ABEC1EC514}"/>
              </a:ext>
            </a:extLst>
          </p:cNvPr>
          <p:cNvPicPr>
            <a:picLocks noGrp="1" noChangeAspect="1"/>
          </p:cNvPicPr>
          <p:nvPr>
            <p:ph idx="1"/>
          </p:nvPr>
        </p:nvPicPr>
        <p:blipFill>
          <a:blip r:embed="rId3"/>
          <a:stretch>
            <a:fillRect/>
          </a:stretch>
        </p:blipFill>
        <p:spPr>
          <a:xfrm>
            <a:off x="183641" y="2545772"/>
            <a:ext cx="4082618" cy="3921341"/>
          </a:xfrm>
          <a:prstGeom prst="rect">
            <a:avLst/>
          </a:prstGeom>
        </p:spPr>
      </p:pic>
      <p:pic>
        <p:nvPicPr>
          <p:cNvPr id="4" name="Picture 3">
            <a:extLst>
              <a:ext uri="{FF2B5EF4-FFF2-40B4-BE49-F238E27FC236}">
                <a16:creationId xmlns:a16="http://schemas.microsoft.com/office/drawing/2014/main" id="{BAA8B686-2EF0-7A29-C98B-5196A923C269}"/>
              </a:ext>
            </a:extLst>
          </p:cNvPr>
          <p:cNvPicPr>
            <a:picLocks noChangeAspect="1"/>
          </p:cNvPicPr>
          <p:nvPr/>
        </p:nvPicPr>
        <p:blipFill>
          <a:blip r:embed="rId4"/>
          <a:stretch>
            <a:fillRect/>
          </a:stretch>
        </p:blipFill>
        <p:spPr>
          <a:xfrm>
            <a:off x="5512509" y="2420335"/>
            <a:ext cx="6145704" cy="4351338"/>
          </a:xfrm>
          <a:prstGeom prst="rect">
            <a:avLst/>
          </a:prstGeom>
        </p:spPr>
      </p:pic>
      <p:sp>
        <p:nvSpPr>
          <p:cNvPr id="5" name="Rectángulo 3">
            <a:extLst>
              <a:ext uri="{FF2B5EF4-FFF2-40B4-BE49-F238E27FC236}">
                <a16:creationId xmlns:a16="http://schemas.microsoft.com/office/drawing/2014/main" id="{A07ADB67-BD7D-FC8A-C74F-9D119678E43F}"/>
              </a:ext>
            </a:extLst>
          </p:cNvPr>
          <p:cNvSpPr/>
          <p:nvPr/>
        </p:nvSpPr>
        <p:spPr>
          <a:xfrm>
            <a:off x="0" y="-2"/>
            <a:ext cx="12192000" cy="1135683"/>
          </a:xfrm>
          <a:prstGeom prst="rect">
            <a:avLst/>
          </a:prstGeom>
          <a:solidFill>
            <a:srgbClr val="002060"/>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Imagen 4">
            <a:extLst>
              <a:ext uri="{FF2B5EF4-FFF2-40B4-BE49-F238E27FC236}">
                <a16:creationId xmlns:a16="http://schemas.microsoft.com/office/drawing/2014/main" id="{4E0AA505-C40F-0820-61D8-206A507BB764}"/>
              </a:ext>
            </a:extLst>
          </p:cNvPr>
          <p:cNvPicPr>
            <a:picLocks noChangeAspect="1"/>
          </p:cNvPicPr>
          <p:nvPr/>
        </p:nvPicPr>
        <p:blipFill>
          <a:blip r:embed="rId5"/>
          <a:stretch>
            <a:fillRect/>
          </a:stretch>
        </p:blipFill>
        <p:spPr>
          <a:xfrm>
            <a:off x="-77799" y="-1"/>
            <a:ext cx="2114720" cy="1135683"/>
          </a:xfrm>
          <a:prstGeom prst="rect">
            <a:avLst/>
          </a:prstGeom>
        </p:spPr>
      </p:pic>
      <p:sp>
        <p:nvSpPr>
          <p:cNvPr id="7" name="Título 1">
            <a:extLst>
              <a:ext uri="{FF2B5EF4-FFF2-40B4-BE49-F238E27FC236}">
                <a16:creationId xmlns:a16="http://schemas.microsoft.com/office/drawing/2014/main" id="{2C72647A-56FD-2751-1BCA-86ACED260C5B}"/>
              </a:ext>
            </a:extLst>
          </p:cNvPr>
          <p:cNvSpPr txBox="1">
            <a:spLocks/>
          </p:cNvSpPr>
          <p:nvPr/>
        </p:nvSpPr>
        <p:spPr>
          <a:xfrm>
            <a:off x="2036921" y="-94941"/>
            <a:ext cx="9067800" cy="12306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dirty="0">
                <a:solidFill>
                  <a:schemeClr val="bg1"/>
                </a:solidFill>
              </a:rPr>
              <a:t>Some Final Examples</a:t>
            </a:r>
          </a:p>
        </p:txBody>
      </p:sp>
      <p:pic>
        <p:nvPicPr>
          <p:cNvPr id="10" name="Picture 9">
            <a:extLst>
              <a:ext uri="{FF2B5EF4-FFF2-40B4-BE49-F238E27FC236}">
                <a16:creationId xmlns:a16="http://schemas.microsoft.com/office/drawing/2014/main" id="{221C36AF-1FA2-8289-C65B-A73F09A05E54}"/>
              </a:ext>
            </a:extLst>
          </p:cNvPr>
          <p:cNvPicPr>
            <a:picLocks noChangeAspect="1"/>
          </p:cNvPicPr>
          <p:nvPr/>
        </p:nvPicPr>
        <p:blipFill>
          <a:blip r:embed="rId6"/>
          <a:stretch>
            <a:fillRect/>
          </a:stretch>
        </p:blipFill>
        <p:spPr>
          <a:xfrm>
            <a:off x="0" y="1144680"/>
            <a:ext cx="4665518" cy="1286045"/>
          </a:xfrm>
          <a:prstGeom prst="rect">
            <a:avLst/>
          </a:prstGeom>
        </p:spPr>
      </p:pic>
    </p:spTree>
    <p:extLst>
      <p:ext uri="{BB962C8B-B14F-4D97-AF65-F5344CB8AC3E}">
        <p14:creationId xmlns:p14="http://schemas.microsoft.com/office/powerpoint/2010/main" val="13016678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8208B-8964-228F-70EE-BFF481BF7064}"/>
            </a:ext>
          </a:extLst>
        </p:cNvPr>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A882321D-AF6C-1C70-1CF7-140BD49A98DE}"/>
              </a:ext>
            </a:extLst>
          </p:cNvPr>
          <p:cNvPicPr>
            <a:picLocks noGrp="1" noChangeAspect="1"/>
          </p:cNvPicPr>
          <p:nvPr>
            <p:ph idx="1"/>
          </p:nvPr>
        </p:nvPicPr>
        <p:blipFill>
          <a:blip r:embed="rId3"/>
          <a:stretch>
            <a:fillRect/>
          </a:stretch>
        </p:blipFill>
        <p:spPr>
          <a:xfrm>
            <a:off x="183641" y="2545772"/>
            <a:ext cx="4082618" cy="3921341"/>
          </a:xfrm>
          <a:prstGeom prst="rect">
            <a:avLst/>
          </a:prstGeom>
        </p:spPr>
      </p:pic>
      <p:pic>
        <p:nvPicPr>
          <p:cNvPr id="4" name="Picture 3">
            <a:extLst>
              <a:ext uri="{FF2B5EF4-FFF2-40B4-BE49-F238E27FC236}">
                <a16:creationId xmlns:a16="http://schemas.microsoft.com/office/drawing/2014/main" id="{B52C168A-204C-33A0-6F1D-F2E45D468367}"/>
              </a:ext>
            </a:extLst>
          </p:cNvPr>
          <p:cNvPicPr>
            <a:picLocks noChangeAspect="1"/>
          </p:cNvPicPr>
          <p:nvPr/>
        </p:nvPicPr>
        <p:blipFill>
          <a:blip r:embed="rId4"/>
          <a:stretch>
            <a:fillRect/>
          </a:stretch>
        </p:blipFill>
        <p:spPr>
          <a:xfrm>
            <a:off x="5512509" y="2420335"/>
            <a:ext cx="6145704" cy="4351338"/>
          </a:xfrm>
          <a:prstGeom prst="rect">
            <a:avLst/>
          </a:prstGeom>
        </p:spPr>
      </p:pic>
      <p:sp>
        <p:nvSpPr>
          <p:cNvPr id="5" name="Rectángulo 3">
            <a:extLst>
              <a:ext uri="{FF2B5EF4-FFF2-40B4-BE49-F238E27FC236}">
                <a16:creationId xmlns:a16="http://schemas.microsoft.com/office/drawing/2014/main" id="{EED4149D-457C-FA35-5432-1B3916D603FC}"/>
              </a:ext>
            </a:extLst>
          </p:cNvPr>
          <p:cNvSpPr/>
          <p:nvPr/>
        </p:nvSpPr>
        <p:spPr>
          <a:xfrm>
            <a:off x="0" y="-2"/>
            <a:ext cx="12192000" cy="1135683"/>
          </a:xfrm>
          <a:prstGeom prst="rect">
            <a:avLst/>
          </a:prstGeom>
          <a:solidFill>
            <a:srgbClr val="002060"/>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Imagen 4">
            <a:extLst>
              <a:ext uri="{FF2B5EF4-FFF2-40B4-BE49-F238E27FC236}">
                <a16:creationId xmlns:a16="http://schemas.microsoft.com/office/drawing/2014/main" id="{E3D0D10D-7716-BC03-463E-F6977B082E8F}"/>
              </a:ext>
            </a:extLst>
          </p:cNvPr>
          <p:cNvPicPr>
            <a:picLocks noChangeAspect="1"/>
          </p:cNvPicPr>
          <p:nvPr/>
        </p:nvPicPr>
        <p:blipFill>
          <a:blip r:embed="rId5"/>
          <a:stretch>
            <a:fillRect/>
          </a:stretch>
        </p:blipFill>
        <p:spPr>
          <a:xfrm>
            <a:off x="-77799" y="-1"/>
            <a:ext cx="2114720" cy="1135683"/>
          </a:xfrm>
          <a:prstGeom prst="rect">
            <a:avLst/>
          </a:prstGeom>
        </p:spPr>
      </p:pic>
      <p:sp>
        <p:nvSpPr>
          <p:cNvPr id="7" name="Título 1">
            <a:extLst>
              <a:ext uri="{FF2B5EF4-FFF2-40B4-BE49-F238E27FC236}">
                <a16:creationId xmlns:a16="http://schemas.microsoft.com/office/drawing/2014/main" id="{826CCFBC-95B2-B342-0EA9-24097F7C9E37}"/>
              </a:ext>
            </a:extLst>
          </p:cNvPr>
          <p:cNvSpPr txBox="1">
            <a:spLocks/>
          </p:cNvSpPr>
          <p:nvPr/>
        </p:nvSpPr>
        <p:spPr>
          <a:xfrm>
            <a:off x="2036921" y="-94941"/>
            <a:ext cx="9067800" cy="12306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dirty="0">
                <a:solidFill>
                  <a:schemeClr val="bg1"/>
                </a:solidFill>
              </a:rPr>
              <a:t>Some Final Examples</a:t>
            </a:r>
          </a:p>
        </p:txBody>
      </p:sp>
      <p:pic>
        <p:nvPicPr>
          <p:cNvPr id="10" name="Picture 9">
            <a:extLst>
              <a:ext uri="{FF2B5EF4-FFF2-40B4-BE49-F238E27FC236}">
                <a16:creationId xmlns:a16="http://schemas.microsoft.com/office/drawing/2014/main" id="{908F0B2A-5C3D-7961-2F57-F9DFE6E92257}"/>
              </a:ext>
            </a:extLst>
          </p:cNvPr>
          <p:cNvPicPr>
            <a:picLocks noChangeAspect="1"/>
          </p:cNvPicPr>
          <p:nvPr/>
        </p:nvPicPr>
        <p:blipFill>
          <a:blip r:embed="rId6"/>
          <a:stretch>
            <a:fillRect/>
          </a:stretch>
        </p:blipFill>
        <p:spPr>
          <a:xfrm>
            <a:off x="0" y="1144680"/>
            <a:ext cx="4665518" cy="1286045"/>
          </a:xfrm>
          <a:prstGeom prst="rect">
            <a:avLst/>
          </a:prstGeom>
        </p:spPr>
      </p:pic>
      <p:sp>
        <p:nvSpPr>
          <p:cNvPr id="2" name="Contenidor de contingut 2">
            <a:extLst>
              <a:ext uri="{FF2B5EF4-FFF2-40B4-BE49-F238E27FC236}">
                <a16:creationId xmlns:a16="http://schemas.microsoft.com/office/drawing/2014/main" id="{AED750C7-2464-9248-9451-6692C28A6ADA}"/>
              </a:ext>
            </a:extLst>
          </p:cNvPr>
          <p:cNvSpPr txBox="1">
            <a:spLocks/>
          </p:cNvSpPr>
          <p:nvPr/>
        </p:nvSpPr>
        <p:spPr>
          <a:xfrm>
            <a:off x="5911768" y="1319644"/>
            <a:ext cx="6113654" cy="59366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3600" dirty="0">
                <a:solidFill>
                  <a:srgbClr val="FF0000"/>
                </a:solidFill>
              </a:rPr>
              <a:t>Difference between foraging behaviour at vessels vs natural? </a:t>
            </a:r>
          </a:p>
          <a:p>
            <a:pPr marL="0" indent="0">
              <a:buFont typeface="Arial" panose="020B0604020202020204" pitchFamily="34" charset="0"/>
              <a:buNone/>
            </a:pPr>
            <a:endParaRPr lang="ca-ES" dirty="0"/>
          </a:p>
        </p:txBody>
      </p:sp>
    </p:spTree>
    <p:extLst>
      <p:ext uri="{BB962C8B-B14F-4D97-AF65-F5344CB8AC3E}">
        <p14:creationId xmlns:p14="http://schemas.microsoft.com/office/powerpoint/2010/main" val="12692840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ol 1">
            <a:extLst>
              <a:ext uri="{FF2B5EF4-FFF2-40B4-BE49-F238E27FC236}">
                <a16:creationId xmlns:a16="http://schemas.microsoft.com/office/drawing/2014/main" id="{24ACCBBB-91DB-CA20-7882-144330C4CF7D}"/>
              </a:ext>
            </a:extLst>
          </p:cNvPr>
          <p:cNvSpPr txBox="1">
            <a:spLocks/>
          </p:cNvSpPr>
          <p:nvPr/>
        </p:nvSpPr>
        <p:spPr>
          <a:xfrm>
            <a:off x="803564" y="89639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a-ES" dirty="0"/>
              <a:t>So what predicts energy expenditure/KM? </a:t>
            </a:r>
            <a:endParaRPr lang="en-CA" dirty="0"/>
          </a:p>
        </p:txBody>
      </p:sp>
      <p:sp>
        <p:nvSpPr>
          <p:cNvPr id="5" name="Contenidor de contingut 2">
            <a:extLst>
              <a:ext uri="{FF2B5EF4-FFF2-40B4-BE49-F238E27FC236}">
                <a16:creationId xmlns:a16="http://schemas.microsoft.com/office/drawing/2014/main" id="{0A19B2EB-1DCC-5406-27CE-80AB32F0D8CB}"/>
              </a:ext>
            </a:extLst>
          </p:cNvPr>
          <p:cNvSpPr txBox="1">
            <a:spLocks/>
          </p:cNvSpPr>
          <p:nvPr/>
        </p:nvSpPr>
        <p:spPr>
          <a:xfrm>
            <a:off x="903269" y="5267485"/>
            <a:ext cx="4463792" cy="20280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ca-ES" dirty="0"/>
              <a:t>Highest energy expenditure </a:t>
            </a:r>
            <a:endParaRPr lang="en-CA" dirty="0"/>
          </a:p>
        </p:txBody>
      </p:sp>
      <p:pic>
        <p:nvPicPr>
          <p:cNvPr id="6" name="Imatge 3">
            <a:extLst>
              <a:ext uri="{FF2B5EF4-FFF2-40B4-BE49-F238E27FC236}">
                <a16:creationId xmlns:a16="http://schemas.microsoft.com/office/drawing/2014/main" id="{19B3853A-1F68-0D0A-DA98-07E76564EEC7}"/>
              </a:ext>
            </a:extLst>
          </p:cNvPr>
          <p:cNvPicPr>
            <a:picLocks noChangeAspect="1"/>
          </p:cNvPicPr>
          <p:nvPr/>
        </p:nvPicPr>
        <p:blipFill>
          <a:blip r:embed="rId2"/>
          <a:stretch>
            <a:fillRect/>
          </a:stretch>
        </p:blipFill>
        <p:spPr>
          <a:xfrm>
            <a:off x="4657044" y="1846669"/>
            <a:ext cx="3969015" cy="3164663"/>
          </a:xfrm>
          <a:prstGeom prst="rect">
            <a:avLst/>
          </a:prstGeom>
        </p:spPr>
      </p:pic>
      <p:pic>
        <p:nvPicPr>
          <p:cNvPr id="7" name="Imatge 4">
            <a:extLst>
              <a:ext uri="{FF2B5EF4-FFF2-40B4-BE49-F238E27FC236}">
                <a16:creationId xmlns:a16="http://schemas.microsoft.com/office/drawing/2014/main" id="{83FD5332-C6E1-1964-F58D-9F70CE1D1A49}"/>
              </a:ext>
            </a:extLst>
          </p:cNvPr>
          <p:cNvPicPr>
            <a:picLocks noChangeAspect="1"/>
          </p:cNvPicPr>
          <p:nvPr/>
        </p:nvPicPr>
        <p:blipFill>
          <a:blip r:embed="rId3"/>
          <a:stretch>
            <a:fillRect/>
          </a:stretch>
        </p:blipFill>
        <p:spPr>
          <a:xfrm>
            <a:off x="8109576" y="1887550"/>
            <a:ext cx="4090951" cy="3261888"/>
          </a:xfrm>
          <a:prstGeom prst="rect">
            <a:avLst/>
          </a:prstGeom>
        </p:spPr>
      </p:pic>
      <p:pic>
        <p:nvPicPr>
          <p:cNvPr id="8" name="Imatge 6">
            <a:extLst>
              <a:ext uri="{FF2B5EF4-FFF2-40B4-BE49-F238E27FC236}">
                <a16:creationId xmlns:a16="http://schemas.microsoft.com/office/drawing/2014/main" id="{7AC724AE-6C41-7DBB-75EB-9CA367DF2435}"/>
              </a:ext>
            </a:extLst>
          </p:cNvPr>
          <p:cNvPicPr>
            <a:picLocks noChangeAspect="1"/>
          </p:cNvPicPr>
          <p:nvPr/>
        </p:nvPicPr>
        <p:blipFill>
          <a:blip r:embed="rId4"/>
          <a:stretch>
            <a:fillRect/>
          </a:stretch>
        </p:blipFill>
        <p:spPr>
          <a:xfrm>
            <a:off x="977553" y="2729779"/>
            <a:ext cx="3644855" cy="2251234"/>
          </a:xfrm>
          <a:prstGeom prst="rect">
            <a:avLst/>
          </a:prstGeom>
        </p:spPr>
      </p:pic>
      <p:pic>
        <p:nvPicPr>
          <p:cNvPr id="9" name="Imatge 7">
            <a:extLst>
              <a:ext uri="{FF2B5EF4-FFF2-40B4-BE49-F238E27FC236}">
                <a16:creationId xmlns:a16="http://schemas.microsoft.com/office/drawing/2014/main" id="{D3156A65-6154-9F0B-3FDE-2D9E05632AA5}"/>
              </a:ext>
            </a:extLst>
          </p:cNvPr>
          <p:cNvPicPr>
            <a:picLocks noChangeAspect="1"/>
          </p:cNvPicPr>
          <p:nvPr/>
        </p:nvPicPr>
        <p:blipFill>
          <a:blip r:embed="rId5"/>
          <a:stretch>
            <a:fillRect/>
          </a:stretch>
        </p:blipFill>
        <p:spPr>
          <a:xfrm>
            <a:off x="6629091" y="4636041"/>
            <a:ext cx="2649991" cy="2112950"/>
          </a:xfrm>
          <a:prstGeom prst="rect">
            <a:avLst/>
          </a:prstGeom>
        </p:spPr>
      </p:pic>
      <p:pic>
        <p:nvPicPr>
          <p:cNvPr id="12" name="Imagen 4">
            <a:extLst>
              <a:ext uri="{FF2B5EF4-FFF2-40B4-BE49-F238E27FC236}">
                <a16:creationId xmlns:a16="http://schemas.microsoft.com/office/drawing/2014/main" id="{D49FBA34-0E66-3E9D-1A09-19E02C756DD1}"/>
              </a:ext>
            </a:extLst>
          </p:cNvPr>
          <p:cNvPicPr>
            <a:picLocks noChangeAspect="1"/>
          </p:cNvPicPr>
          <p:nvPr/>
        </p:nvPicPr>
        <p:blipFill>
          <a:blip r:embed="rId6"/>
          <a:stretch>
            <a:fillRect/>
          </a:stretch>
        </p:blipFill>
        <p:spPr>
          <a:xfrm>
            <a:off x="-77799" y="-1"/>
            <a:ext cx="2114720" cy="1135683"/>
          </a:xfrm>
          <a:prstGeom prst="rect">
            <a:avLst/>
          </a:prstGeom>
        </p:spPr>
      </p:pic>
      <p:sp>
        <p:nvSpPr>
          <p:cNvPr id="13" name="Título 1">
            <a:extLst>
              <a:ext uri="{FF2B5EF4-FFF2-40B4-BE49-F238E27FC236}">
                <a16:creationId xmlns:a16="http://schemas.microsoft.com/office/drawing/2014/main" id="{68CBE09F-DC6B-126E-5C14-DC4BD56FF540}"/>
              </a:ext>
            </a:extLst>
          </p:cNvPr>
          <p:cNvSpPr txBox="1">
            <a:spLocks/>
          </p:cNvSpPr>
          <p:nvPr/>
        </p:nvSpPr>
        <p:spPr>
          <a:xfrm>
            <a:off x="2036921" y="-94941"/>
            <a:ext cx="9067800" cy="12306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dirty="0">
                <a:solidFill>
                  <a:schemeClr val="bg1"/>
                </a:solidFill>
              </a:rPr>
              <a:t>Some Final Examples</a:t>
            </a:r>
          </a:p>
        </p:txBody>
      </p:sp>
      <p:sp>
        <p:nvSpPr>
          <p:cNvPr id="14" name="Rectángulo 3">
            <a:extLst>
              <a:ext uri="{FF2B5EF4-FFF2-40B4-BE49-F238E27FC236}">
                <a16:creationId xmlns:a16="http://schemas.microsoft.com/office/drawing/2014/main" id="{49E06480-26D9-4AAA-3B5E-C5AD74BF40BC}"/>
              </a:ext>
            </a:extLst>
          </p:cNvPr>
          <p:cNvSpPr/>
          <p:nvPr/>
        </p:nvSpPr>
        <p:spPr>
          <a:xfrm>
            <a:off x="0" y="-32402"/>
            <a:ext cx="12192000" cy="1135683"/>
          </a:xfrm>
          <a:prstGeom prst="rect">
            <a:avLst/>
          </a:prstGeom>
          <a:solidFill>
            <a:srgbClr val="002060"/>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5" name="Imagen 4">
            <a:extLst>
              <a:ext uri="{FF2B5EF4-FFF2-40B4-BE49-F238E27FC236}">
                <a16:creationId xmlns:a16="http://schemas.microsoft.com/office/drawing/2014/main" id="{03D30990-3581-A414-86DE-9285DB0B86F7}"/>
              </a:ext>
            </a:extLst>
          </p:cNvPr>
          <p:cNvPicPr>
            <a:picLocks noChangeAspect="1"/>
          </p:cNvPicPr>
          <p:nvPr/>
        </p:nvPicPr>
        <p:blipFill>
          <a:blip r:embed="rId6"/>
          <a:stretch>
            <a:fillRect/>
          </a:stretch>
        </p:blipFill>
        <p:spPr>
          <a:xfrm>
            <a:off x="-77799" y="-32401"/>
            <a:ext cx="2114720" cy="1135683"/>
          </a:xfrm>
          <a:prstGeom prst="rect">
            <a:avLst/>
          </a:prstGeom>
        </p:spPr>
      </p:pic>
      <p:sp>
        <p:nvSpPr>
          <p:cNvPr id="16" name="Título 1">
            <a:extLst>
              <a:ext uri="{FF2B5EF4-FFF2-40B4-BE49-F238E27FC236}">
                <a16:creationId xmlns:a16="http://schemas.microsoft.com/office/drawing/2014/main" id="{1E29A1A1-27B7-35BD-12B5-8D875AD2BFEC}"/>
              </a:ext>
            </a:extLst>
          </p:cNvPr>
          <p:cNvSpPr txBox="1">
            <a:spLocks/>
          </p:cNvSpPr>
          <p:nvPr/>
        </p:nvSpPr>
        <p:spPr>
          <a:xfrm>
            <a:off x="2036921" y="-127341"/>
            <a:ext cx="9067800" cy="12306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dirty="0">
                <a:solidFill>
                  <a:schemeClr val="bg1"/>
                </a:solidFill>
              </a:rPr>
              <a:t>Some Final Examples</a:t>
            </a:r>
          </a:p>
        </p:txBody>
      </p:sp>
    </p:spTree>
    <p:extLst>
      <p:ext uri="{BB962C8B-B14F-4D97-AF65-F5344CB8AC3E}">
        <p14:creationId xmlns:p14="http://schemas.microsoft.com/office/powerpoint/2010/main" val="468934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a:extLst>
              <a:ext uri="{FF2B5EF4-FFF2-40B4-BE49-F238E27FC236}">
                <a16:creationId xmlns:a16="http://schemas.microsoft.com/office/drawing/2014/main" id="{41CFEF13-45A9-486E-AC20-2102B69FCE38}"/>
              </a:ext>
            </a:extLst>
          </p:cNvPr>
          <p:cNvSpPr>
            <a:spLocks noGrp="1"/>
          </p:cNvSpPr>
          <p:nvPr>
            <p:ph type="title"/>
          </p:nvPr>
        </p:nvSpPr>
        <p:spPr>
          <a:xfrm>
            <a:off x="0" y="0"/>
            <a:ext cx="12192000" cy="817123"/>
          </a:xfrm>
          <a:solidFill>
            <a:schemeClr val="tx2">
              <a:lumMod val="20000"/>
              <a:lumOff val="80000"/>
            </a:schemeClr>
          </a:solidFill>
        </p:spPr>
        <p:txBody>
          <a:bodyPr/>
          <a:lstStyle/>
          <a:p>
            <a:r>
              <a:rPr lang="ca-ES"/>
              <a:t>Infering behaviour from tracking data</a:t>
            </a:r>
          </a:p>
        </p:txBody>
      </p:sp>
      <p:sp>
        <p:nvSpPr>
          <p:cNvPr id="3" name="Contenidor de contingut 2">
            <a:extLst>
              <a:ext uri="{FF2B5EF4-FFF2-40B4-BE49-F238E27FC236}">
                <a16:creationId xmlns:a16="http://schemas.microsoft.com/office/drawing/2014/main" id="{2F648079-0D83-447C-A4CE-E1B3338BF30F}"/>
              </a:ext>
            </a:extLst>
          </p:cNvPr>
          <p:cNvSpPr>
            <a:spLocks noGrp="1"/>
          </p:cNvSpPr>
          <p:nvPr>
            <p:ph idx="1"/>
          </p:nvPr>
        </p:nvSpPr>
        <p:spPr>
          <a:xfrm>
            <a:off x="838200" y="1360795"/>
            <a:ext cx="1320209" cy="523239"/>
          </a:xfrm>
        </p:spPr>
        <p:txBody>
          <a:bodyPr/>
          <a:lstStyle/>
          <a:p>
            <a:pPr marL="0" indent="0">
              <a:buNone/>
            </a:pPr>
            <a:r>
              <a:rPr lang="ca-ES"/>
              <a:t>Speed</a:t>
            </a:r>
          </a:p>
          <a:p>
            <a:endParaRPr lang="ca-ES"/>
          </a:p>
          <a:p>
            <a:pPr marL="0" indent="0">
              <a:buNone/>
            </a:pPr>
            <a:endParaRPr lang="ca-ES"/>
          </a:p>
          <a:p>
            <a:pPr marL="0" indent="0">
              <a:buNone/>
            </a:pPr>
            <a:endParaRPr lang="ca-ES"/>
          </a:p>
          <a:p>
            <a:pPr marL="0" indent="0">
              <a:buNone/>
            </a:pPr>
            <a:endParaRPr lang="ca-ES"/>
          </a:p>
        </p:txBody>
      </p:sp>
      <p:pic>
        <p:nvPicPr>
          <p:cNvPr id="5" name="Imagen 6">
            <a:extLst>
              <a:ext uri="{FF2B5EF4-FFF2-40B4-BE49-F238E27FC236}">
                <a16:creationId xmlns:a16="http://schemas.microsoft.com/office/drawing/2014/main" id="{5E821A6B-9703-499E-80BD-F3CEF496F5C0}"/>
              </a:ext>
            </a:extLst>
          </p:cNvPr>
          <p:cNvPicPr>
            <a:picLocks noChangeAspect="1"/>
          </p:cNvPicPr>
          <p:nvPr/>
        </p:nvPicPr>
        <p:blipFill rotWithShape="1">
          <a:blip r:embed="rId3"/>
          <a:srcRect l="16757" t="38439" r="52567" b="34414"/>
          <a:stretch/>
        </p:blipFill>
        <p:spPr>
          <a:xfrm>
            <a:off x="1931390" y="1101022"/>
            <a:ext cx="3363798" cy="1674490"/>
          </a:xfrm>
          <a:prstGeom prst="rect">
            <a:avLst/>
          </a:prstGeom>
        </p:spPr>
      </p:pic>
      <p:sp>
        <p:nvSpPr>
          <p:cNvPr id="7" name="Fletxa: dreta 6">
            <a:extLst>
              <a:ext uri="{FF2B5EF4-FFF2-40B4-BE49-F238E27FC236}">
                <a16:creationId xmlns:a16="http://schemas.microsoft.com/office/drawing/2014/main" id="{B4D466B7-351B-450F-8766-5174AC6F05E3}"/>
              </a:ext>
            </a:extLst>
          </p:cNvPr>
          <p:cNvSpPr/>
          <p:nvPr/>
        </p:nvSpPr>
        <p:spPr>
          <a:xfrm>
            <a:off x="5501196" y="1517084"/>
            <a:ext cx="1189608" cy="676594"/>
          </a:xfrm>
          <a:prstGeom prst="rightArrow">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8" name="QuadreDeText 7">
            <a:extLst>
              <a:ext uri="{FF2B5EF4-FFF2-40B4-BE49-F238E27FC236}">
                <a16:creationId xmlns:a16="http://schemas.microsoft.com/office/drawing/2014/main" id="{1E68B047-A135-4F94-AE3D-980EE400F236}"/>
              </a:ext>
            </a:extLst>
          </p:cNvPr>
          <p:cNvSpPr txBox="1"/>
          <p:nvPr/>
        </p:nvSpPr>
        <p:spPr>
          <a:xfrm>
            <a:off x="7489155" y="1378327"/>
            <a:ext cx="4532724" cy="954107"/>
          </a:xfrm>
          <a:prstGeom prst="rect">
            <a:avLst/>
          </a:prstGeom>
          <a:noFill/>
        </p:spPr>
        <p:txBody>
          <a:bodyPr wrap="square" rtlCol="0">
            <a:spAutoFit/>
          </a:bodyPr>
          <a:lstStyle/>
          <a:p>
            <a:pPr marL="342900" indent="-342900">
              <a:buFont typeface="Arial" panose="020B0604020202020204" pitchFamily="34" charset="0"/>
              <a:buChar char="•"/>
            </a:pPr>
            <a:r>
              <a:rPr lang="ca-ES" sz="2800"/>
              <a:t>resting/inactive </a:t>
            </a:r>
          </a:p>
          <a:p>
            <a:pPr marL="342900" indent="-342900">
              <a:buFont typeface="Arial" panose="020B0604020202020204" pitchFamily="34" charset="0"/>
              <a:buChar char="•"/>
            </a:pPr>
            <a:r>
              <a:rPr lang="ca-ES" sz="2800"/>
              <a:t>active</a:t>
            </a:r>
          </a:p>
        </p:txBody>
      </p:sp>
      <p:sp>
        <p:nvSpPr>
          <p:cNvPr id="6" name="Rectangle 5">
            <a:extLst>
              <a:ext uri="{FF2B5EF4-FFF2-40B4-BE49-F238E27FC236}">
                <a16:creationId xmlns:a16="http://schemas.microsoft.com/office/drawing/2014/main" id="{15FB2ED9-6BF0-4A87-89F6-710E2905A776}"/>
              </a:ext>
            </a:extLst>
          </p:cNvPr>
          <p:cNvSpPr/>
          <p:nvPr/>
        </p:nvSpPr>
        <p:spPr>
          <a:xfrm>
            <a:off x="839424" y="3842423"/>
            <a:ext cx="1091966" cy="480131"/>
          </a:xfrm>
          <a:prstGeom prst="rect">
            <a:avLst/>
          </a:prstGeom>
        </p:spPr>
        <p:txBody>
          <a:bodyPr wrap="none">
            <a:spAutoFit/>
          </a:bodyPr>
          <a:lstStyle/>
          <a:p>
            <a:pPr lvl="0">
              <a:lnSpc>
                <a:spcPct val="90000"/>
              </a:lnSpc>
              <a:spcBef>
                <a:spcPts val="1000"/>
              </a:spcBef>
            </a:pPr>
            <a:r>
              <a:rPr lang="ca-ES" sz="2800">
                <a:solidFill>
                  <a:prstClr val="black"/>
                </a:solidFill>
              </a:rPr>
              <a:t>Angle </a:t>
            </a:r>
          </a:p>
        </p:txBody>
      </p:sp>
      <p:pic>
        <p:nvPicPr>
          <p:cNvPr id="9" name="Imagen 7">
            <a:extLst>
              <a:ext uri="{FF2B5EF4-FFF2-40B4-BE49-F238E27FC236}">
                <a16:creationId xmlns:a16="http://schemas.microsoft.com/office/drawing/2014/main" id="{FDDE1815-245E-4A67-AB4E-82FAD399BB61}"/>
              </a:ext>
            </a:extLst>
          </p:cNvPr>
          <p:cNvPicPr>
            <a:picLocks noChangeAspect="1"/>
          </p:cNvPicPr>
          <p:nvPr/>
        </p:nvPicPr>
        <p:blipFill rotWithShape="1">
          <a:blip r:embed="rId3"/>
          <a:srcRect l="48105" t="38439" r="17905" b="34414"/>
          <a:stretch/>
        </p:blipFill>
        <p:spPr>
          <a:xfrm>
            <a:off x="1931390" y="3522461"/>
            <a:ext cx="3363798" cy="1511175"/>
          </a:xfrm>
          <a:prstGeom prst="rect">
            <a:avLst/>
          </a:prstGeom>
        </p:spPr>
      </p:pic>
      <p:sp>
        <p:nvSpPr>
          <p:cNvPr id="14" name="Fletxa: dreta 13">
            <a:extLst>
              <a:ext uri="{FF2B5EF4-FFF2-40B4-BE49-F238E27FC236}">
                <a16:creationId xmlns:a16="http://schemas.microsoft.com/office/drawing/2014/main" id="{23EAF0FF-0D4A-4D5E-A8A1-929EF05E30E7}"/>
              </a:ext>
            </a:extLst>
          </p:cNvPr>
          <p:cNvSpPr/>
          <p:nvPr/>
        </p:nvSpPr>
        <p:spPr>
          <a:xfrm rot="3591512">
            <a:off x="8286460" y="2550685"/>
            <a:ext cx="850605" cy="261407"/>
          </a:xfrm>
          <a:prstGeom prst="rightArrow">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15" name="Fletxa: dreta 14">
            <a:extLst>
              <a:ext uri="{FF2B5EF4-FFF2-40B4-BE49-F238E27FC236}">
                <a16:creationId xmlns:a16="http://schemas.microsoft.com/office/drawing/2014/main" id="{1445BD08-361D-4948-A300-20F406769737}"/>
              </a:ext>
            </a:extLst>
          </p:cNvPr>
          <p:cNvSpPr/>
          <p:nvPr/>
        </p:nvSpPr>
        <p:spPr>
          <a:xfrm rot="7168602">
            <a:off x="7628540" y="2566371"/>
            <a:ext cx="850605" cy="238857"/>
          </a:xfrm>
          <a:prstGeom prst="rightArrow">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16" name="Rectangle 15">
            <a:extLst>
              <a:ext uri="{FF2B5EF4-FFF2-40B4-BE49-F238E27FC236}">
                <a16:creationId xmlns:a16="http://schemas.microsoft.com/office/drawing/2014/main" id="{146BAD23-5375-4864-A27E-FBFB019F27AD}"/>
              </a:ext>
            </a:extLst>
          </p:cNvPr>
          <p:cNvSpPr/>
          <p:nvPr/>
        </p:nvSpPr>
        <p:spPr>
          <a:xfrm>
            <a:off x="6773798" y="3104184"/>
            <a:ext cx="1430713" cy="523220"/>
          </a:xfrm>
          <a:prstGeom prst="rect">
            <a:avLst/>
          </a:prstGeom>
        </p:spPr>
        <p:txBody>
          <a:bodyPr wrap="none">
            <a:spAutoFit/>
          </a:bodyPr>
          <a:lstStyle/>
          <a:p>
            <a:r>
              <a:rPr lang="en-US" sz="2800"/>
              <a:t>Foraging</a:t>
            </a:r>
          </a:p>
        </p:txBody>
      </p:sp>
      <p:sp>
        <p:nvSpPr>
          <p:cNvPr id="17" name="Rectangle 16">
            <a:extLst>
              <a:ext uri="{FF2B5EF4-FFF2-40B4-BE49-F238E27FC236}">
                <a16:creationId xmlns:a16="http://schemas.microsoft.com/office/drawing/2014/main" id="{653E3943-5CDF-432A-821C-24537B4F0FD7}"/>
              </a:ext>
            </a:extLst>
          </p:cNvPr>
          <p:cNvSpPr/>
          <p:nvPr/>
        </p:nvSpPr>
        <p:spPr>
          <a:xfrm>
            <a:off x="8558383" y="3104184"/>
            <a:ext cx="1559401" cy="523220"/>
          </a:xfrm>
          <a:prstGeom prst="rect">
            <a:avLst/>
          </a:prstGeom>
        </p:spPr>
        <p:txBody>
          <a:bodyPr wrap="none">
            <a:spAutoFit/>
          </a:bodyPr>
          <a:lstStyle/>
          <a:p>
            <a:r>
              <a:rPr lang="en-US" sz="2800"/>
              <a:t>Travelling</a:t>
            </a:r>
          </a:p>
        </p:txBody>
      </p:sp>
      <p:pic>
        <p:nvPicPr>
          <p:cNvPr id="4" name="Imatge 3">
            <a:extLst>
              <a:ext uri="{FF2B5EF4-FFF2-40B4-BE49-F238E27FC236}">
                <a16:creationId xmlns:a16="http://schemas.microsoft.com/office/drawing/2014/main" id="{338B5E68-4BBA-4E40-A046-555730BF5CFC}"/>
              </a:ext>
            </a:extLst>
          </p:cNvPr>
          <p:cNvPicPr>
            <a:picLocks noChangeAspect="1"/>
          </p:cNvPicPr>
          <p:nvPr/>
        </p:nvPicPr>
        <p:blipFill>
          <a:blip r:embed="rId4"/>
          <a:stretch>
            <a:fillRect/>
          </a:stretch>
        </p:blipFill>
        <p:spPr>
          <a:xfrm>
            <a:off x="5501196" y="3747793"/>
            <a:ext cx="5386835" cy="3139945"/>
          </a:xfrm>
          <a:prstGeom prst="rect">
            <a:avLst/>
          </a:prstGeom>
        </p:spPr>
      </p:pic>
    </p:spTree>
    <p:extLst>
      <p:ext uri="{BB962C8B-B14F-4D97-AF65-F5344CB8AC3E}">
        <p14:creationId xmlns:p14="http://schemas.microsoft.com/office/powerpoint/2010/main" val="1677636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idor de contingut 2">
            <a:extLst>
              <a:ext uri="{FF2B5EF4-FFF2-40B4-BE49-F238E27FC236}">
                <a16:creationId xmlns:a16="http://schemas.microsoft.com/office/drawing/2014/main" id="{F7E512A0-01F8-4378-A837-F6ED4E8BF5AA}"/>
              </a:ext>
            </a:extLst>
          </p:cNvPr>
          <p:cNvSpPr>
            <a:spLocks noGrp="1"/>
          </p:cNvSpPr>
          <p:nvPr>
            <p:ph idx="1"/>
          </p:nvPr>
        </p:nvSpPr>
        <p:spPr>
          <a:xfrm>
            <a:off x="4734602" y="4469478"/>
            <a:ext cx="2973224" cy="473194"/>
          </a:xfrm>
        </p:spPr>
        <p:txBody>
          <a:bodyPr>
            <a:normAutofit fontScale="92500"/>
          </a:bodyPr>
          <a:lstStyle/>
          <a:p>
            <a:pPr marL="0" indent="0">
              <a:buNone/>
            </a:pPr>
            <a:r>
              <a:rPr lang="ca-ES"/>
              <a:t>(Weimerskirch 2007)</a:t>
            </a:r>
          </a:p>
        </p:txBody>
      </p:sp>
      <p:pic>
        <p:nvPicPr>
          <p:cNvPr id="4" name="Imatge 3">
            <a:extLst>
              <a:ext uri="{FF2B5EF4-FFF2-40B4-BE49-F238E27FC236}">
                <a16:creationId xmlns:a16="http://schemas.microsoft.com/office/drawing/2014/main" id="{F0368E53-E842-4A43-8DAA-1754738BCB29}"/>
              </a:ext>
            </a:extLst>
          </p:cNvPr>
          <p:cNvPicPr>
            <a:picLocks noChangeAspect="1"/>
          </p:cNvPicPr>
          <p:nvPr/>
        </p:nvPicPr>
        <p:blipFill rotWithShape="1">
          <a:blip r:embed="rId3"/>
          <a:srcRect b="11745"/>
          <a:stretch/>
        </p:blipFill>
        <p:spPr>
          <a:xfrm>
            <a:off x="2610824" y="1191165"/>
            <a:ext cx="6970352" cy="3140868"/>
          </a:xfrm>
          <a:prstGeom prst="rect">
            <a:avLst/>
          </a:prstGeom>
        </p:spPr>
      </p:pic>
      <p:sp>
        <p:nvSpPr>
          <p:cNvPr id="9" name="Títol 1">
            <a:extLst>
              <a:ext uri="{FF2B5EF4-FFF2-40B4-BE49-F238E27FC236}">
                <a16:creationId xmlns:a16="http://schemas.microsoft.com/office/drawing/2014/main" id="{95FB928C-AD71-4E51-A689-10A6B2A5CECF}"/>
              </a:ext>
            </a:extLst>
          </p:cNvPr>
          <p:cNvSpPr txBox="1">
            <a:spLocks/>
          </p:cNvSpPr>
          <p:nvPr/>
        </p:nvSpPr>
        <p:spPr>
          <a:xfrm>
            <a:off x="0" y="0"/>
            <a:ext cx="12192000" cy="817123"/>
          </a:xfrm>
          <a:prstGeom prst="rect">
            <a:avLst/>
          </a:prstGeom>
          <a:solidFill>
            <a:schemeClr val="tx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a-ES"/>
              <a:t>Commuting vs looping trips</a:t>
            </a:r>
          </a:p>
        </p:txBody>
      </p:sp>
    </p:spTree>
    <p:extLst>
      <p:ext uri="{BB962C8B-B14F-4D97-AF65-F5344CB8AC3E}">
        <p14:creationId xmlns:p14="http://schemas.microsoft.com/office/powerpoint/2010/main" val="349419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idor de contingut 2">
            <a:extLst>
              <a:ext uri="{FF2B5EF4-FFF2-40B4-BE49-F238E27FC236}">
                <a16:creationId xmlns:a16="http://schemas.microsoft.com/office/drawing/2014/main" id="{F3822D57-9B28-452D-8E20-0A8DE98FAD2E}"/>
              </a:ext>
            </a:extLst>
          </p:cNvPr>
          <p:cNvSpPr>
            <a:spLocks noGrp="1"/>
          </p:cNvSpPr>
          <p:nvPr>
            <p:ph idx="1"/>
          </p:nvPr>
        </p:nvSpPr>
        <p:spPr>
          <a:xfrm>
            <a:off x="314960" y="965200"/>
            <a:ext cx="11038840" cy="5148521"/>
          </a:xfrm>
        </p:spPr>
        <p:txBody>
          <a:bodyPr>
            <a:normAutofit/>
          </a:bodyPr>
          <a:lstStyle/>
          <a:p>
            <a:pPr marL="0" indent="0">
              <a:buNone/>
            </a:pPr>
            <a:r>
              <a:rPr lang="en-GB" dirty="0"/>
              <a:t>Behavioural inference can be cross-validated by:</a:t>
            </a:r>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p:sp>
        <p:nvSpPr>
          <p:cNvPr id="4" name="Títol 1">
            <a:extLst>
              <a:ext uri="{FF2B5EF4-FFF2-40B4-BE49-F238E27FC236}">
                <a16:creationId xmlns:a16="http://schemas.microsoft.com/office/drawing/2014/main" id="{00F3BC1C-4029-42C6-9323-339D1AB599F3}"/>
              </a:ext>
            </a:extLst>
          </p:cNvPr>
          <p:cNvSpPr txBox="1">
            <a:spLocks/>
          </p:cNvSpPr>
          <p:nvPr/>
        </p:nvSpPr>
        <p:spPr>
          <a:xfrm>
            <a:off x="0" y="0"/>
            <a:ext cx="12192000" cy="817123"/>
          </a:xfrm>
          <a:prstGeom prst="rect">
            <a:avLst/>
          </a:prstGeom>
          <a:solidFill>
            <a:schemeClr val="tx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a-ES"/>
              <a:t>Cross-validation</a:t>
            </a:r>
          </a:p>
        </p:txBody>
      </p:sp>
      <p:pic>
        <p:nvPicPr>
          <p:cNvPr id="2" name="Imatge 1">
            <a:extLst>
              <a:ext uri="{FF2B5EF4-FFF2-40B4-BE49-F238E27FC236}">
                <a16:creationId xmlns:a16="http://schemas.microsoft.com/office/drawing/2014/main" id="{30C8B8B5-655E-42A6-A634-EA915AEB01B2}"/>
              </a:ext>
            </a:extLst>
          </p:cNvPr>
          <p:cNvPicPr>
            <a:picLocks noChangeAspect="1"/>
          </p:cNvPicPr>
          <p:nvPr/>
        </p:nvPicPr>
        <p:blipFill>
          <a:blip r:embed="rId3"/>
          <a:stretch>
            <a:fillRect/>
          </a:stretch>
        </p:blipFill>
        <p:spPr>
          <a:xfrm>
            <a:off x="905462" y="1823225"/>
            <a:ext cx="835806" cy="1293540"/>
          </a:xfrm>
          <a:prstGeom prst="rect">
            <a:avLst/>
          </a:prstGeom>
        </p:spPr>
      </p:pic>
      <p:pic>
        <p:nvPicPr>
          <p:cNvPr id="6" name="Imatge 5">
            <a:extLst>
              <a:ext uri="{FF2B5EF4-FFF2-40B4-BE49-F238E27FC236}">
                <a16:creationId xmlns:a16="http://schemas.microsoft.com/office/drawing/2014/main" id="{08441035-441C-4C3D-A44A-2E81B287C20B}"/>
              </a:ext>
            </a:extLst>
          </p:cNvPr>
          <p:cNvPicPr>
            <a:picLocks noChangeAspect="1"/>
          </p:cNvPicPr>
          <p:nvPr/>
        </p:nvPicPr>
        <p:blipFill>
          <a:blip r:embed="rId4"/>
          <a:stretch>
            <a:fillRect/>
          </a:stretch>
        </p:blipFill>
        <p:spPr>
          <a:xfrm>
            <a:off x="3189248" y="1550019"/>
            <a:ext cx="1268197" cy="1550019"/>
          </a:xfrm>
          <a:prstGeom prst="rect">
            <a:avLst/>
          </a:prstGeom>
        </p:spPr>
      </p:pic>
      <p:pic>
        <p:nvPicPr>
          <p:cNvPr id="7" name="Imatge 6">
            <a:extLst>
              <a:ext uri="{FF2B5EF4-FFF2-40B4-BE49-F238E27FC236}">
                <a16:creationId xmlns:a16="http://schemas.microsoft.com/office/drawing/2014/main" id="{E00D8AA1-7AA1-4E0D-9637-8F820263F88A}"/>
              </a:ext>
            </a:extLst>
          </p:cNvPr>
          <p:cNvPicPr>
            <a:picLocks noChangeAspect="1"/>
          </p:cNvPicPr>
          <p:nvPr/>
        </p:nvPicPr>
        <p:blipFill>
          <a:blip r:embed="rId5"/>
          <a:stretch>
            <a:fillRect/>
          </a:stretch>
        </p:blipFill>
        <p:spPr>
          <a:xfrm>
            <a:off x="5445877" y="1616925"/>
            <a:ext cx="1743766" cy="1516566"/>
          </a:xfrm>
          <a:prstGeom prst="rect">
            <a:avLst/>
          </a:prstGeom>
        </p:spPr>
      </p:pic>
      <p:pic>
        <p:nvPicPr>
          <p:cNvPr id="8" name="Imatge 7">
            <a:extLst>
              <a:ext uri="{FF2B5EF4-FFF2-40B4-BE49-F238E27FC236}">
                <a16:creationId xmlns:a16="http://schemas.microsoft.com/office/drawing/2014/main" id="{08AC9085-E233-4839-BE6A-1E22260CFB44}"/>
              </a:ext>
            </a:extLst>
          </p:cNvPr>
          <p:cNvPicPr>
            <a:picLocks noChangeAspect="1"/>
          </p:cNvPicPr>
          <p:nvPr/>
        </p:nvPicPr>
        <p:blipFill rotWithShape="1">
          <a:blip r:embed="rId6"/>
          <a:srcRect l="1" r="769"/>
          <a:stretch/>
        </p:blipFill>
        <p:spPr>
          <a:xfrm>
            <a:off x="8196308" y="1583472"/>
            <a:ext cx="2006540" cy="1516566"/>
          </a:xfrm>
          <a:prstGeom prst="rect">
            <a:avLst/>
          </a:prstGeom>
        </p:spPr>
      </p:pic>
    </p:spTree>
    <p:extLst>
      <p:ext uri="{BB962C8B-B14F-4D97-AF65-F5344CB8AC3E}">
        <p14:creationId xmlns:p14="http://schemas.microsoft.com/office/powerpoint/2010/main" val="2792594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idor de contingut 2">
            <a:extLst>
              <a:ext uri="{FF2B5EF4-FFF2-40B4-BE49-F238E27FC236}">
                <a16:creationId xmlns:a16="http://schemas.microsoft.com/office/drawing/2014/main" id="{F3822D57-9B28-452D-8E20-0A8DE98FAD2E}"/>
              </a:ext>
            </a:extLst>
          </p:cNvPr>
          <p:cNvSpPr>
            <a:spLocks noGrp="1"/>
          </p:cNvSpPr>
          <p:nvPr>
            <p:ph idx="1"/>
          </p:nvPr>
        </p:nvSpPr>
        <p:spPr>
          <a:xfrm>
            <a:off x="314960" y="965200"/>
            <a:ext cx="11038840" cy="5148521"/>
          </a:xfrm>
        </p:spPr>
        <p:txBody>
          <a:bodyPr>
            <a:normAutofit/>
          </a:bodyPr>
          <a:lstStyle/>
          <a:p>
            <a:pPr marL="0" indent="0">
              <a:buNone/>
            </a:pPr>
            <a:r>
              <a:rPr lang="en-GB" dirty="0"/>
              <a:t>Behavioural inference can be cross-validated by:</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r>
              <a:rPr lang="en-GB" dirty="0"/>
              <a:t>Few studies use cross-validation</a:t>
            </a:r>
          </a:p>
        </p:txBody>
      </p:sp>
      <p:sp>
        <p:nvSpPr>
          <p:cNvPr id="4" name="Títol 1">
            <a:extLst>
              <a:ext uri="{FF2B5EF4-FFF2-40B4-BE49-F238E27FC236}">
                <a16:creationId xmlns:a16="http://schemas.microsoft.com/office/drawing/2014/main" id="{00F3BC1C-4029-42C6-9323-339D1AB599F3}"/>
              </a:ext>
            </a:extLst>
          </p:cNvPr>
          <p:cNvSpPr txBox="1">
            <a:spLocks/>
          </p:cNvSpPr>
          <p:nvPr/>
        </p:nvSpPr>
        <p:spPr>
          <a:xfrm>
            <a:off x="0" y="0"/>
            <a:ext cx="12192000" cy="817123"/>
          </a:xfrm>
          <a:prstGeom prst="rect">
            <a:avLst/>
          </a:prstGeom>
          <a:solidFill>
            <a:schemeClr val="tx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a-ES"/>
              <a:t>Cross-validation</a:t>
            </a:r>
          </a:p>
        </p:txBody>
      </p:sp>
      <p:pic>
        <p:nvPicPr>
          <p:cNvPr id="2" name="Imatge 1">
            <a:extLst>
              <a:ext uri="{FF2B5EF4-FFF2-40B4-BE49-F238E27FC236}">
                <a16:creationId xmlns:a16="http://schemas.microsoft.com/office/drawing/2014/main" id="{30C8B8B5-655E-42A6-A634-EA915AEB01B2}"/>
              </a:ext>
            </a:extLst>
          </p:cNvPr>
          <p:cNvPicPr>
            <a:picLocks noChangeAspect="1"/>
          </p:cNvPicPr>
          <p:nvPr/>
        </p:nvPicPr>
        <p:blipFill>
          <a:blip r:embed="rId3"/>
          <a:stretch>
            <a:fillRect/>
          </a:stretch>
        </p:blipFill>
        <p:spPr>
          <a:xfrm>
            <a:off x="905462" y="1823225"/>
            <a:ext cx="835806" cy="1293540"/>
          </a:xfrm>
          <a:prstGeom prst="rect">
            <a:avLst/>
          </a:prstGeom>
        </p:spPr>
      </p:pic>
      <p:pic>
        <p:nvPicPr>
          <p:cNvPr id="6" name="Imatge 5">
            <a:extLst>
              <a:ext uri="{FF2B5EF4-FFF2-40B4-BE49-F238E27FC236}">
                <a16:creationId xmlns:a16="http://schemas.microsoft.com/office/drawing/2014/main" id="{08441035-441C-4C3D-A44A-2E81B287C20B}"/>
              </a:ext>
            </a:extLst>
          </p:cNvPr>
          <p:cNvPicPr>
            <a:picLocks noChangeAspect="1"/>
          </p:cNvPicPr>
          <p:nvPr/>
        </p:nvPicPr>
        <p:blipFill>
          <a:blip r:embed="rId4"/>
          <a:stretch>
            <a:fillRect/>
          </a:stretch>
        </p:blipFill>
        <p:spPr>
          <a:xfrm>
            <a:off x="3189248" y="1550019"/>
            <a:ext cx="1268197" cy="1550019"/>
          </a:xfrm>
          <a:prstGeom prst="rect">
            <a:avLst/>
          </a:prstGeom>
        </p:spPr>
      </p:pic>
      <p:pic>
        <p:nvPicPr>
          <p:cNvPr id="7" name="Imatge 6">
            <a:extLst>
              <a:ext uri="{FF2B5EF4-FFF2-40B4-BE49-F238E27FC236}">
                <a16:creationId xmlns:a16="http://schemas.microsoft.com/office/drawing/2014/main" id="{E00D8AA1-7AA1-4E0D-9637-8F820263F88A}"/>
              </a:ext>
            </a:extLst>
          </p:cNvPr>
          <p:cNvPicPr>
            <a:picLocks noChangeAspect="1"/>
          </p:cNvPicPr>
          <p:nvPr/>
        </p:nvPicPr>
        <p:blipFill>
          <a:blip r:embed="rId5"/>
          <a:stretch>
            <a:fillRect/>
          </a:stretch>
        </p:blipFill>
        <p:spPr>
          <a:xfrm>
            <a:off x="5445877" y="1616925"/>
            <a:ext cx="1743766" cy="1516566"/>
          </a:xfrm>
          <a:prstGeom prst="rect">
            <a:avLst/>
          </a:prstGeom>
        </p:spPr>
      </p:pic>
      <p:pic>
        <p:nvPicPr>
          <p:cNvPr id="8" name="Imatge 7">
            <a:extLst>
              <a:ext uri="{FF2B5EF4-FFF2-40B4-BE49-F238E27FC236}">
                <a16:creationId xmlns:a16="http://schemas.microsoft.com/office/drawing/2014/main" id="{08AC9085-E233-4839-BE6A-1E22260CFB44}"/>
              </a:ext>
            </a:extLst>
          </p:cNvPr>
          <p:cNvPicPr>
            <a:picLocks noChangeAspect="1"/>
          </p:cNvPicPr>
          <p:nvPr/>
        </p:nvPicPr>
        <p:blipFill rotWithShape="1">
          <a:blip r:embed="rId6"/>
          <a:srcRect l="1" r="769"/>
          <a:stretch/>
        </p:blipFill>
        <p:spPr>
          <a:xfrm>
            <a:off x="8196308" y="1583472"/>
            <a:ext cx="2006540" cy="1516566"/>
          </a:xfrm>
          <a:prstGeom prst="rect">
            <a:avLst/>
          </a:prstGeom>
        </p:spPr>
      </p:pic>
    </p:spTree>
    <p:extLst>
      <p:ext uri="{BB962C8B-B14F-4D97-AF65-F5344CB8AC3E}">
        <p14:creationId xmlns:p14="http://schemas.microsoft.com/office/powerpoint/2010/main" val="2594037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idor de contingut 2">
            <a:extLst>
              <a:ext uri="{FF2B5EF4-FFF2-40B4-BE49-F238E27FC236}">
                <a16:creationId xmlns:a16="http://schemas.microsoft.com/office/drawing/2014/main" id="{F3822D57-9B28-452D-8E20-0A8DE98FAD2E}"/>
              </a:ext>
            </a:extLst>
          </p:cNvPr>
          <p:cNvSpPr>
            <a:spLocks noGrp="1"/>
          </p:cNvSpPr>
          <p:nvPr>
            <p:ph idx="1"/>
          </p:nvPr>
        </p:nvSpPr>
        <p:spPr>
          <a:xfrm>
            <a:off x="314960" y="965200"/>
            <a:ext cx="11038840" cy="5148521"/>
          </a:xfrm>
        </p:spPr>
        <p:txBody>
          <a:bodyPr>
            <a:normAutofit/>
          </a:bodyPr>
          <a:lstStyle/>
          <a:p>
            <a:pPr marL="0" indent="0">
              <a:buNone/>
            </a:pPr>
            <a:r>
              <a:rPr lang="en-GB" dirty="0"/>
              <a:t>Behavioural inference can be cross-validated by:</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r>
              <a:rPr lang="en-GB" dirty="0"/>
              <a:t>Few studies use cross-validation</a:t>
            </a:r>
          </a:p>
          <a:p>
            <a:pPr marL="0" indent="0">
              <a:buNone/>
            </a:pPr>
            <a:r>
              <a:rPr lang="en-GB" dirty="0"/>
              <a:t>Those that do find that accuracy vary based on: </a:t>
            </a:r>
          </a:p>
          <a:p>
            <a:pPr lvl="1"/>
            <a:r>
              <a:rPr lang="en-GB" dirty="0"/>
              <a:t>Model</a:t>
            </a:r>
          </a:p>
          <a:p>
            <a:pPr lvl="1"/>
            <a:r>
              <a:rPr lang="en-GB" dirty="0"/>
              <a:t>GPS fix interval</a:t>
            </a:r>
          </a:p>
          <a:p>
            <a:pPr lvl="1"/>
            <a:r>
              <a:rPr lang="en-GB" dirty="0"/>
              <a:t>Species and their foraging strategy </a:t>
            </a:r>
          </a:p>
          <a:p>
            <a:pPr lvl="1"/>
            <a:r>
              <a:rPr lang="en-GB" dirty="0"/>
              <a:t>Environment</a:t>
            </a:r>
          </a:p>
        </p:txBody>
      </p:sp>
      <p:sp>
        <p:nvSpPr>
          <p:cNvPr id="4" name="Títol 1">
            <a:extLst>
              <a:ext uri="{FF2B5EF4-FFF2-40B4-BE49-F238E27FC236}">
                <a16:creationId xmlns:a16="http://schemas.microsoft.com/office/drawing/2014/main" id="{00F3BC1C-4029-42C6-9323-339D1AB599F3}"/>
              </a:ext>
            </a:extLst>
          </p:cNvPr>
          <p:cNvSpPr txBox="1">
            <a:spLocks/>
          </p:cNvSpPr>
          <p:nvPr/>
        </p:nvSpPr>
        <p:spPr>
          <a:xfrm>
            <a:off x="0" y="0"/>
            <a:ext cx="12192000" cy="817123"/>
          </a:xfrm>
          <a:prstGeom prst="rect">
            <a:avLst/>
          </a:prstGeom>
          <a:solidFill>
            <a:schemeClr val="tx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a-ES"/>
              <a:t>Cross-validation</a:t>
            </a:r>
          </a:p>
        </p:txBody>
      </p:sp>
      <p:pic>
        <p:nvPicPr>
          <p:cNvPr id="2" name="Imatge 1">
            <a:extLst>
              <a:ext uri="{FF2B5EF4-FFF2-40B4-BE49-F238E27FC236}">
                <a16:creationId xmlns:a16="http://schemas.microsoft.com/office/drawing/2014/main" id="{30C8B8B5-655E-42A6-A634-EA915AEB01B2}"/>
              </a:ext>
            </a:extLst>
          </p:cNvPr>
          <p:cNvPicPr>
            <a:picLocks noChangeAspect="1"/>
          </p:cNvPicPr>
          <p:nvPr/>
        </p:nvPicPr>
        <p:blipFill>
          <a:blip r:embed="rId3"/>
          <a:stretch>
            <a:fillRect/>
          </a:stretch>
        </p:blipFill>
        <p:spPr>
          <a:xfrm>
            <a:off x="905462" y="1823225"/>
            <a:ext cx="835806" cy="1293540"/>
          </a:xfrm>
          <a:prstGeom prst="rect">
            <a:avLst/>
          </a:prstGeom>
        </p:spPr>
      </p:pic>
      <p:pic>
        <p:nvPicPr>
          <p:cNvPr id="6" name="Imatge 5">
            <a:extLst>
              <a:ext uri="{FF2B5EF4-FFF2-40B4-BE49-F238E27FC236}">
                <a16:creationId xmlns:a16="http://schemas.microsoft.com/office/drawing/2014/main" id="{08441035-441C-4C3D-A44A-2E81B287C20B}"/>
              </a:ext>
            </a:extLst>
          </p:cNvPr>
          <p:cNvPicPr>
            <a:picLocks noChangeAspect="1"/>
          </p:cNvPicPr>
          <p:nvPr/>
        </p:nvPicPr>
        <p:blipFill>
          <a:blip r:embed="rId4"/>
          <a:stretch>
            <a:fillRect/>
          </a:stretch>
        </p:blipFill>
        <p:spPr>
          <a:xfrm>
            <a:off x="3189248" y="1550019"/>
            <a:ext cx="1268197" cy="1550019"/>
          </a:xfrm>
          <a:prstGeom prst="rect">
            <a:avLst/>
          </a:prstGeom>
        </p:spPr>
      </p:pic>
      <p:pic>
        <p:nvPicPr>
          <p:cNvPr id="7" name="Imatge 6">
            <a:extLst>
              <a:ext uri="{FF2B5EF4-FFF2-40B4-BE49-F238E27FC236}">
                <a16:creationId xmlns:a16="http://schemas.microsoft.com/office/drawing/2014/main" id="{E00D8AA1-7AA1-4E0D-9637-8F820263F88A}"/>
              </a:ext>
            </a:extLst>
          </p:cNvPr>
          <p:cNvPicPr>
            <a:picLocks noChangeAspect="1"/>
          </p:cNvPicPr>
          <p:nvPr/>
        </p:nvPicPr>
        <p:blipFill>
          <a:blip r:embed="rId5"/>
          <a:stretch>
            <a:fillRect/>
          </a:stretch>
        </p:blipFill>
        <p:spPr>
          <a:xfrm>
            <a:off x="5445877" y="1616925"/>
            <a:ext cx="1743766" cy="1516566"/>
          </a:xfrm>
          <a:prstGeom prst="rect">
            <a:avLst/>
          </a:prstGeom>
        </p:spPr>
      </p:pic>
      <p:pic>
        <p:nvPicPr>
          <p:cNvPr id="8" name="Imatge 7">
            <a:extLst>
              <a:ext uri="{FF2B5EF4-FFF2-40B4-BE49-F238E27FC236}">
                <a16:creationId xmlns:a16="http://schemas.microsoft.com/office/drawing/2014/main" id="{08AC9085-E233-4839-BE6A-1E22260CFB44}"/>
              </a:ext>
            </a:extLst>
          </p:cNvPr>
          <p:cNvPicPr>
            <a:picLocks noChangeAspect="1"/>
          </p:cNvPicPr>
          <p:nvPr/>
        </p:nvPicPr>
        <p:blipFill rotWithShape="1">
          <a:blip r:embed="rId6"/>
          <a:srcRect l="1" r="769"/>
          <a:stretch/>
        </p:blipFill>
        <p:spPr>
          <a:xfrm>
            <a:off x="8196308" y="1583472"/>
            <a:ext cx="2006540" cy="1516566"/>
          </a:xfrm>
          <a:prstGeom prst="rect">
            <a:avLst/>
          </a:prstGeom>
        </p:spPr>
      </p:pic>
    </p:spTree>
    <p:extLst>
      <p:ext uri="{BB962C8B-B14F-4D97-AF65-F5344CB8AC3E}">
        <p14:creationId xmlns:p14="http://schemas.microsoft.com/office/powerpoint/2010/main" val="3885236443"/>
      </p:ext>
    </p:extLst>
  </p:cSld>
  <p:clrMapOvr>
    <a:masterClrMapping/>
  </p:clrMapOvr>
</p:sld>
</file>

<file path=ppt/theme/theme1.xml><?xml version="1.0" encoding="utf-8"?>
<a:theme xmlns:a="http://schemas.openxmlformats.org/drawingml/2006/main" name="Tema de l'Office">
  <a:themeElements>
    <a:clrScheme name="Oficina">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icin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icin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l'Office">
  <a:themeElements>
    <a:clrScheme name="Oficina">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icin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icin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86118A182A8DCF4F902A14E779520E0C" ma:contentTypeVersion="14" ma:contentTypeDescription="Crear nuevo documento." ma:contentTypeScope="" ma:versionID="144120304a3a6fb747588dc17a2149f0">
  <xsd:schema xmlns:xsd="http://www.w3.org/2001/XMLSchema" xmlns:xs="http://www.w3.org/2001/XMLSchema" xmlns:p="http://schemas.microsoft.com/office/2006/metadata/properties" xmlns:ns3="1496553d-e557-4b67-917b-c9b3417b0f6a" xmlns:ns4="fba3f5ce-5422-4f75-82b8-6ed129aa1f2e" targetNamespace="http://schemas.microsoft.com/office/2006/metadata/properties" ma:root="true" ma:fieldsID="09559a02aa14fea2a44e0c32f7e7a8be" ns3:_="" ns4:_="">
    <xsd:import namespace="1496553d-e557-4b67-917b-c9b3417b0f6a"/>
    <xsd:import namespace="fba3f5ce-5422-4f75-82b8-6ed129aa1f2e"/>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Location" minOccurs="0"/>
                <xsd:element ref="ns4:MediaServiceOCR" minOccurs="0"/>
                <xsd:element ref="ns4:MediaServiceGenerationTime" minOccurs="0"/>
                <xsd:element ref="ns4:MediaServiceEventHashCode" minOccurs="0"/>
                <xsd:element ref="ns4:MediaServiceAutoKeyPoints" minOccurs="0"/>
                <xsd:element ref="ns4:MediaServiceKeyPoints"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96553d-e557-4b67-917b-c9b3417b0f6a" elementFormDefault="qualified">
    <xsd:import namespace="http://schemas.microsoft.com/office/2006/documentManagement/types"/>
    <xsd:import namespace="http://schemas.microsoft.com/office/infopath/2007/PartnerControls"/>
    <xsd:element name="SharedWithUsers" ma:index="8" nillable="true" ma:displayName="Compartido con"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description="" ma:internalName="SharedWithDetails" ma:readOnly="true">
      <xsd:simpleType>
        <xsd:restriction base="dms:Note">
          <xsd:maxLength value="255"/>
        </xsd:restriction>
      </xsd:simpleType>
    </xsd:element>
    <xsd:element name="SharingHintHash" ma:index="10" nillable="true" ma:displayName="Hash de la sugerencia para compartir" ma:description=""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a3f5ce-5422-4f75-82b8-6ed129aa1f2e"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0038A50-A326-45A9-89EA-DC1409AAD535}">
  <ds:schemaRefs>
    <ds:schemaRef ds:uri="http://schemas.microsoft.com/sharepoint/v3/contenttype/forms"/>
  </ds:schemaRefs>
</ds:datastoreItem>
</file>

<file path=customXml/itemProps2.xml><?xml version="1.0" encoding="utf-8"?>
<ds:datastoreItem xmlns:ds="http://schemas.openxmlformats.org/officeDocument/2006/customXml" ds:itemID="{FA521998-DF2D-4F59-8C41-698DE7D9105E}">
  <ds:schemaRefs>
    <ds:schemaRef ds:uri="http://schemas.microsoft.com/office/2006/documentManagement/types"/>
    <ds:schemaRef ds:uri="http://www.w3.org/XML/1998/namespace"/>
    <ds:schemaRef ds:uri="http://purl.org/dc/terms/"/>
    <ds:schemaRef ds:uri="http://schemas.microsoft.com/office/infopath/2007/PartnerControls"/>
    <ds:schemaRef ds:uri="fba3f5ce-5422-4f75-82b8-6ed129aa1f2e"/>
    <ds:schemaRef ds:uri="http://purl.org/dc/elements/1.1/"/>
    <ds:schemaRef ds:uri="http://schemas.openxmlformats.org/package/2006/metadata/core-properties"/>
    <ds:schemaRef ds:uri="1496553d-e557-4b67-917b-c9b3417b0f6a"/>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943CA90C-F24E-43EB-B248-47D8F16AC2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496553d-e557-4b67-917b-c9b3417b0f6a"/>
    <ds:schemaRef ds:uri="fba3f5ce-5422-4f75-82b8-6ed129aa1f2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2530</TotalTime>
  <Words>3157</Words>
  <Application>Microsoft Office PowerPoint</Application>
  <PresentationFormat>Widescreen</PresentationFormat>
  <Paragraphs>319</Paragraphs>
  <Slides>48</Slides>
  <Notes>43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-apple-system</vt:lpstr>
      <vt:lpstr>Arial</vt:lpstr>
      <vt:lpstr>Arial Narrow</vt:lpstr>
      <vt:lpstr>Calibri</vt:lpstr>
      <vt:lpstr>Calibri Light</vt:lpstr>
      <vt:lpstr>Tema de l'Office</vt:lpstr>
      <vt:lpstr>Data Curation, Handling, and Interpretation of Accelerometery Data: Day 3</vt:lpstr>
      <vt:lpstr>The use of auxiliary sensors to improve the behavioural classification of hidden Markov models for the study of the foraging ecology of red-billed tropicbirds</vt:lpstr>
      <vt:lpstr>PowerPoint Presentation</vt:lpstr>
      <vt:lpstr>Infering behaviour from tracking data</vt:lpstr>
      <vt:lpstr>Infering behaviour from tracking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&amp; Discussion</vt:lpstr>
      <vt:lpstr>Behavioural Classification</vt:lpstr>
      <vt:lpstr>Behavioural Classification</vt:lpstr>
      <vt:lpstr>Behavioural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 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use of auxiliary sensors to improve the behavioural classification of hidden Markov models for the study of the foraging ecology of red-billed tropicbirds.</dc:title>
  <dc:creator>Sarah Delphine Saldanha</dc:creator>
  <cp:lastModifiedBy>Sarah Delphine Saldanha</cp:lastModifiedBy>
  <cp:revision>98</cp:revision>
  <dcterms:created xsi:type="dcterms:W3CDTF">2022-08-12T08:54:14Z</dcterms:created>
  <dcterms:modified xsi:type="dcterms:W3CDTF">2025-07-01T15:16:59Z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0x01010086118A182A8DCF4F902A14E779520E0C</vt:lpwstr>
  </property>
</Properties>
</file>